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65" r:id="rId3"/>
    <p:sldMasterId id="2147483668" r:id="rId4"/>
  </p:sldMasterIdLst>
  <p:notesMasterIdLst>
    <p:notesMasterId r:id="rId22"/>
  </p:notesMasterIdLst>
  <p:sldIdLst>
    <p:sldId id="330" r:id="rId5"/>
    <p:sldId id="307" r:id="rId6"/>
    <p:sldId id="365" r:id="rId7"/>
    <p:sldId id="301" r:id="rId8"/>
    <p:sldId id="287" r:id="rId9"/>
    <p:sldId id="353" r:id="rId10"/>
    <p:sldId id="376" r:id="rId11"/>
    <p:sldId id="302" r:id="rId12"/>
    <p:sldId id="288" r:id="rId13"/>
    <p:sldId id="379" r:id="rId14"/>
    <p:sldId id="303" r:id="rId15"/>
    <p:sldId id="299" r:id="rId16"/>
    <p:sldId id="364" r:id="rId17"/>
    <p:sldId id="378" r:id="rId18"/>
    <p:sldId id="380" r:id="rId19"/>
    <p:sldId id="381" r:id="rId20"/>
    <p:sldId id="277"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1B88CD5-48F2-4FA1-8A4C-CA7E1DCE5440}">
          <p14:sldIdLst>
            <p14:sldId id="330"/>
          </p14:sldIdLst>
        </p14:section>
        <p14:section name="目录" id="{FE9F54FD-12F8-46E1-B4E8-9628C51AF2C3}">
          <p14:sldIdLst>
            <p14:sldId id="307"/>
            <p14:sldId id="365"/>
          </p14:sldIdLst>
        </p14:section>
        <p14:section name="选题依据" id="{93EDFCC0-1EBA-4601-A014-232EDD780EB5}">
          <p14:sldIdLst/>
        </p14:section>
        <p14:section name="研究内容" id="{4DB06A0C-FD59-46F8-ACDC-CB16D8B1B00B}">
          <p14:sldIdLst>
            <p14:sldId id="301"/>
            <p14:sldId id="287"/>
            <p14:sldId id="353"/>
            <p14:sldId id="376"/>
          </p14:sldIdLst>
        </p14:section>
        <p14:section name="研究方案" id="{18767E6B-EFFC-4526-A1EB-FDB185F05885}">
          <p14:sldIdLst>
            <p14:sldId id="302"/>
            <p14:sldId id="288"/>
            <p14:sldId id="379"/>
          </p14:sldIdLst>
        </p14:section>
        <p14:section name="研究结果" id="{07BC58DF-D7CB-4A45-9151-A0B7B4AAA49D}">
          <p14:sldIdLst>
            <p14:sldId id="303"/>
            <p14:sldId id="299"/>
            <p14:sldId id="364"/>
            <p14:sldId id="378"/>
            <p14:sldId id="380"/>
            <p14:sldId id="381"/>
            <p14:sldId id="277"/>
          </p14:sldIdLst>
        </p14:section>
      </p14:sectionLst>
    </p:ext>
    <p:ext uri="{EFAFB233-063F-42B5-8137-9DF3F51BA10A}">
      <p15:sldGuideLst xmlns:p15="http://schemas.microsoft.com/office/powerpoint/2012/main">
        <p15:guide id="1" pos="416">
          <p15:clr>
            <a:srgbClr val="A4A3A4"/>
          </p15:clr>
        </p15:guide>
        <p15:guide id="2" pos="7246">
          <p15:clr>
            <a:srgbClr val="A4A3A4"/>
          </p15:clr>
        </p15:guide>
        <p15:guide id="3" orient="horz" pos="648">
          <p15:clr>
            <a:srgbClr val="A4A3A4"/>
          </p15:clr>
        </p15:guide>
        <p15:guide id="4" orient="horz" pos="698">
          <p15:clr>
            <a:srgbClr val="A4A3A4"/>
          </p15:clr>
        </p15:guide>
        <p15:guide id="5" orient="horz" pos="3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a:srgbClr val="FFFFFF"/>
    <a:srgbClr val="A6A6A6"/>
    <a:srgbClr val="992E24"/>
    <a:srgbClr val="AC706E"/>
    <a:srgbClr val="CCB0AF"/>
    <a:srgbClr val="E2E21E"/>
    <a:srgbClr val="FF9900"/>
    <a:srgbClr val="42000B"/>
    <a:srgbClr val="004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2" autoAdjust="0"/>
    <p:restoredTop sz="95498" autoAdjust="0"/>
  </p:normalViewPr>
  <p:slideViewPr>
    <p:cSldViewPr snapToGrid="0" showGuides="1">
      <p:cViewPr varScale="1">
        <p:scale>
          <a:sx n="82" d="100"/>
          <a:sy n="82" d="100"/>
        </p:scale>
        <p:origin x="672" y="62"/>
      </p:cViewPr>
      <p:guideLst>
        <p:guide pos="416"/>
        <p:guide pos="7246"/>
        <p:guide orient="horz" pos="648"/>
        <p:guide orient="horz" pos="698"/>
        <p:guide orient="horz" pos="3842"/>
      </p:guideLst>
    </p:cSldViewPr>
  </p:slideViewPr>
  <p:outlineViewPr>
    <p:cViewPr>
      <p:scale>
        <a:sx n="33" d="100"/>
        <a:sy n="33" d="100"/>
      </p:scale>
      <p:origin x="0" y="-1291"/>
    </p:cViewPr>
  </p:outlineViewPr>
  <p:notesTextViewPr>
    <p:cViewPr>
      <p:scale>
        <a:sx n="1" d="1"/>
        <a:sy n="1" d="1"/>
      </p:scale>
      <p:origin x="0" y="0"/>
    </p:cViewPr>
  </p:notesTextViewPr>
  <p:sorterViewPr>
    <p:cViewPr>
      <p:scale>
        <a:sx n="100" d="100"/>
        <a:sy n="100" d="100"/>
      </p:scale>
      <p:origin x="0" y="-68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A6477-1165-4DDB-8389-7514F63D5A00}" type="datetimeFigureOut">
              <a:rPr lang="zh-CN" altLang="en-US" smtClean="0"/>
              <a:t>2020/9/10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794D7-106E-499D-A5F4-CA774F8AD4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1A93C5-ECBF-4B2E-8ECA-8618D5628C4F}" type="slidenum">
              <a:rPr lang="zh-CN" altLang="en-US" smtClean="0"/>
              <a:t>‹#›</a:t>
            </a:fld>
            <a:endParaRPr lang="zh-CN" altLang="en-US"/>
          </a:p>
        </p:txBody>
      </p:sp>
      <p:grpSp>
        <p:nvGrpSpPr>
          <p:cNvPr id="7" name="组合 6"/>
          <p:cNvGrpSpPr/>
          <p:nvPr userDrawn="1"/>
        </p:nvGrpSpPr>
        <p:grpSpPr>
          <a:xfrm>
            <a:off x="660400" y="420211"/>
            <a:ext cx="3108254" cy="740764"/>
            <a:chOff x="3135802" y="1806138"/>
            <a:chExt cx="3413612" cy="813537"/>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154" y="1843385"/>
              <a:ext cx="2594260" cy="706770"/>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23127" t="14957" r="23457" b="38361"/>
            <a:stretch>
              <a:fillRect/>
            </a:stretch>
          </p:blipFill>
          <p:spPr>
            <a:xfrm>
              <a:off x="3135802" y="1806138"/>
              <a:ext cx="809739" cy="809739"/>
            </a:xfrm>
            <a:custGeom>
              <a:avLst/>
              <a:gdLst>
                <a:gd name="connsiteX0" fmla="*/ 2718034 w 5436068"/>
                <a:gd name="connsiteY0" fmla="*/ 0 h 5436068"/>
                <a:gd name="connsiteX1" fmla="*/ 5436068 w 5436068"/>
                <a:gd name="connsiteY1" fmla="*/ 2718034 h 5436068"/>
                <a:gd name="connsiteX2" fmla="*/ 2718034 w 5436068"/>
                <a:gd name="connsiteY2" fmla="*/ 5436068 h 5436068"/>
                <a:gd name="connsiteX3" fmla="*/ 0 w 5436068"/>
                <a:gd name="connsiteY3" fmla="*/ 2718034 h 5436068"/>
                <a:gd name="connsiteX4" fmla="*/ 2718034 w 5436068"/>
                <a:gd name="connsiteY4" fmla="*/ 0 h 54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068" h="5436068">
                  <a:moveTo>
                    <a:pt x="2718034" y="0"/>
                  </a:moveTo>
                  <a:cubicBezTo>
                    <a:pt x="4219163" y="0"/>
                    <a:pt x="5436068" y="1216905"/>
                    <a:pt x="5436068" y="2718034"/>
                  </a:cubicBezTo>
                  <a:cubicBezTo>
                    <a:pt x="5436068" y="4219163"/>
                    <a:pt x="4219163" y="5436068"/>
                    <a:pt x="2718034" y="5436068"/>
                  </a:cubicBezTo>
                  <a:cubicBezTo>
                    <a:pt x="1216905" y="5436068"/>
                    <a:pt x="0" y="4219163"/>
                    <a:pt x="0" y="2718034"/>
                  </a:cubicBezTo>
                  <a:cubicBezTo>
                    <a:pt x="0" y="1216905"/>
                    <a:pt x="1216905" y="0"/>
                    <a:pt x="2718034" y="0"/>
                  </a:cubicBezTo>
                  <a:close/>
                </a:path>
              </a:pathLst>
            </a:cu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6506" y="2347340"/>
              <a:ext cx="2532131" cy="272335"/>
            </a:xfrm>
            <a:prstGeom prst="rect">
              <a:avLst/>
            </a:prstGeom>
          </p:spPr>
        </p:pic>
      </p:grpSp>
      <p:pic>
        <p:nvPicPr>
          <p:cNvPr id="13" name="图片 12" descr="图片包含 户外, 山, 自然, 天空&#10;&#10;描述已自动生成"/>
          <p:cNvPicPr>
            <a:picLocks noChangeAspect="1"/>
          </p:cNvPicPr>
          <p:nvPr/>
        </p:nvPicPr>
        <p:blipFill>
          <a:blip r:embed="rId5">
            <a:alphaModFix amt="12000"/>
            <a:extLst>
              <a:ext uri="{28A0092B-C50C-407E-A947-70E740481C1C}">
                <a14:useLocalDpi xmlns:a14="http://schemas.microsoft.com/office/drawing/2010/main" val="0"/>
              </a:ext>
            </a:extLst>
          </a:blip>
          <a:stretch>
            <a:fillRect/>
          </a:stretch>
        </p:blipFill>
        <p:spPr>
          <a:xfrm>
            <a:off x="0" y="656589"/>
            <a:ext cx="12192000" cy="6169152"/>
          </a:xfrm>
          <a:prstGeom prst="rect">
            <a:avLst/>
          </a:prstGeom>
        </p:spPr>
      </p:pic>
      <p:sp>
        <p:nvSpPr>
          <p:cNvPr id="24" name="文本占位符 23"/>
          <p:cNvSpPr>
            <a:spLocks noGrp="1"/>
          </p:cNvSpPr>
          <p:nvPr userDrawn="1">
            <p:ph type="body" sz="quarter" idx="14" hasCustomPrompt="1"/>
          </p:nvPr>
        </p:nvSpPr>
        <p:spPr>
          <a:xfrm>
            <a:off x="3287785" y="2319196"/>
            <a:ext cx="6400800" cy="914400"/>
          </a:xfrm>
        </p:spPr>
        <p:txBody>
          <a:bodyPr>
            <a:normAutofit/>
          </a:bodyPr>
          <a:lstStyle>
            <a:lvl1pPr marL="0" indent="0">
              <a:buNone/>
              <a:defRPr sz="5400">
                <a:solidFill>
                  <a:schemeClr val="accent3">
                    <a:lumMod val="50000"/>
                  </a:schemeClr>
                </a:solidFill>
                <a:latin typeface="苹方 特粗" panose="020B0800000000000000" pitchFamily="34" charset="-122"/>
                <a:ea typeface="苹方 特粗" panose="020B0800000000000000" pitchFamily="34" charset="-122"/>
              </a:defRPr>
            </a:lvl1pPr>
            <a:lvl2pPr marL="457200" indent="0">
              <a:buNone/>
              <a:defRPr/>
            </a:lvl2pPr>
            <a:lvl4pPr marL="1371600" indent="0">
              <a:buNone/>
              <a:defRPr/>
            </a:lvl4pPr>
          </a:lstStyle>
          <a:p>
            <a:pPr lvl="0"/>
            <a:r>
              <a:rPr lang="zh-CN" altLang="en-US" dirty="0"/>
              <a:t>输入你的报告标题</a:t>
            </a:r>
          </a:p>
        </p:txBody>
      </p:sp>
      <p:pic>
        <p:nvPicPr>
          <p:cNvPr id="17" name="图片 16"/>
          <p:cNvPicPr>
            <a:picLocks noChangeAspect="1"/>
          </p:cNvPicPr>
          <p:nvPr userDrawn="1"/>
        </p:nvPicPr>
        <p:blipFill rotWithShape="1">
          <a:blip r:embed="rId6">
            <a:alphaModFix amt="80000"/>
            <a:duotone>
              <a:schemeClr val="accent2">
                <a:shade val="45000"/>
                <a:satMod val="135000"/>
              </a:schemeClr>
              <a:prstClr val="white"/>
            </a:duotone>
            <a:extLst>
              <a:ext uri="{28A0092B-C50C-407E-A947-70E740481C1C}">
                <a14:useLocalDpi xmlns:a14="http://schemas.microsoft.com/office/drawing/2010/main" val="0"/>
              </a:ext>
            </a:extLst>
          </a:blip>
          <a:srcRect l="20074" t="2195" r="19745" b="6335"/>
          <a:stretch>
            <a:fillRect/>
          </a:stretch>
        </p:blipFill>
        <p:spPr>
          <a:xfrm>
            <a:off x="-1" y="2406125"/>
            <a:ext cx="12192001" cy="4632850"/>
          </a:xfrm>
          <a:prstGeom prst="rect">
            <a:avLst/>
          </a:prstGeom>
          <a:effectLst>
            <a:softEdge rad="596900"/>
          </a:effectLst>
        </p:spPr>
      </p:pic>
      <p:sp>
        <p:nvSpPr>
          <p:cNvPr id="25" name="文本占位符 23"/>
          <p:cNvSpPr>
            <a:spLocks noGrp="1"/>
          </p:cNvSpPr>
          <p:nvPr userDrawn="1">
            <p:ph type="body" sz="quarter" idx="15" hasCustomPrompt="1"/>
          </p:nvPr>
        </p:nvSpPr>
        <p:spPr>
          <a:xfrm>
            <a:off x="4800425" y="3569991"/>
            <a:ext cx="2591150" cy="305593"/>
          </a:xfrm>
        </p:spPr>
        <p:txBody>
          <a:bodyPr>
            <a:normAutofit/>
          </a:bodyPr>
          <a:lstStyle>
            <a:lvl1pPr marL="342900" indent="-342900">
              <a:buFont typeface="Arial" panose="020B0604020202020204" pitchFamily="34" charset="0"/>
              <a:buChar char="•"/>
              <a:defRPr sz="2400">
                <a:solidFill>
                  <a:schemeClr val="accent3">
                    <a:lumMod val="50000"/>
                  </a:schemeClr>
                </a:solidFill>
                <a:latin typeface="苹方 常规" panose="020B0300000000000000" pitchFamily="34" charset="-122"/>
                <a:ea typeface="苹方 常规" panose="020B0300000000000000" pitchFamily="34" charset="-122"/>
              </a:defRPr>
            </a:lvl1pPr>
            <a:lvl2pPr marL="457200" indent="0">
              <a:buNone/>
              <a:defRPr/>
            </a:lvl2pPr>
            <a:lvl4pPr marL="1371600" indent="0">
              <a:buNone/>
              <a:defRPr/>
            </a:lvl4pPr>
          </a:lstStyle>
          <a:p>
            <a:pPr lvl="0"/>
            <a:r>
              <a:rPr lang="zh-CN" altLang="en-US" dirty="0"/>
              <a:t>报告人：</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86540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模板作者</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342555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p>
          <a:p>
            <a:pPr marL="0" marR="0" lvl="0" indent="0" defTabSz="9144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1A93C5-ECBF-4B2E-8ECA-8618D5628C4F}" type="slidenum">
              <a:rPr lang="zh-CN" altLang="en-US" smtClean="0"/>
              <a:t>‹#›</a:t>
            </a:fld>
            <a:endParaRPr lang="zh-CN" altLang="en-US"/>
          </a:p>
        </p:txBody>
      </p:sp>
      <p:grpSp>
        <p:nvGrpSpPr>
          <p:cNvPr id="7" name="组合 6"/>
          <p:cNvGrpSpPr/>
          <p:nvPr userDrawn="1"/>
        </p:nvGrpSpPr>
        <p:grpSpPr>
          <a:xfrm>
            <a:off x="660400" y="420211"/>
            <a:ext cx="3108254" cy="740764"/>
            <a:chOff x="3135802" y="1806138"/>
            <a:chExt cx="3413612" cy="813537"/>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154" y="1843385"/>
              <a:ext cx="2594260" cy="706770"/>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23127" t="14957" r="23457" b="38361"/>
            <a:stretch>
              <a:fillRect/>
            </a:stretch>
          </p:blipFill>
          <p:spPr>
            <a:xfrm>
              <a:off x="3135802" y="1806138"/>
              <a:ext cx="809739" cy="809739"/>
            </a:xfrm>
            <a:custGeom>
              <a:avLst/>
              <a:gdLst>
                <a:gd name="connsiteX0" fmla="*/ 2718034 w 5436068"/>
                <a:gd name="connsiteY0" fmla="*/ 0 h 5436068"/>
                <a:gd name="connsiteX1" fmla="*/ 5436068 w 5436068"/>
                <a:gd name="connsiteY1" fmla="*/ 2718034 h 5436068"/>
                <a:gd name="connsiteX2" fmla="*/ 2718034 w 5436068"/>
                <a:gd name="connsiteY2" fmla="*/ 5436068 h 5436068"/>
                <a:gd name="connsiteX3" fmla="*/ 0 w 5436068"/>
                <a:gd name="connsiteY3" fmla="*/ 2718034 h 5436068"/>
                <a:gd name="connsiteX4" fmla="*/ 2718034 w 5436068"/>
                <a:gd name="connsiteY4" fmla="*/ 0 h 54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068" h="5436068">
                  <a:moveTo>
                    <a:pt x="2718034" y="0"/>
                  </a:moveTo>
                  <a:cubicBezTo>
                    <a:pt x="4219163" y="0"/>
                    <a:pt x="5436068" y="1216905"/>
                    <a:pt x="5436068" y="2718034"/>
                  </a:cubicBezTo>
                  <a:cubicBezTo>
                    <a:pt x="5436068" y="4219163"/>
                    <a:pt x="4219163" y="5436068"/>
                    <a:pt x="2718034" y="5436068"/>
                  </a:cubicBezTo>
                  <a:cubicBezTo>
                    <a:pt x="1216905" y="5436068"/>
                    <a:pt x="0" y="4219163"/>
                    <a:pt x="0" y="2718034"/>
                  </a:cubicBezTo>
                  <a:cubicBezTo>
                    <a:pt x="0" y="1216905"/>
                    <a:pt x="1216905" y="0"/>
                    <a:pt x="2718034" y="0"/>
                  </a:cubicBezTo>
                  <a:close/>
                </a:path>
              </a:pathLst>
            </a:cu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6506" y="2347340"/>
              <a:ext cx="2532131" cy="272335"/>
            </a:xfrm>
            <a:prstGeom prst="rect">
              <a:avLst/>
            </a:prstGeom>
          </p:spPr>
        </p:pic>
      </p:grpSp>
      <p:pic>
        <p:nvPicPr>
          <p:cNvPr id="13" name="图片 12" descr="图片包含 户外, 山, 自然, 天空&#10;&#10;描述已自动生成"/>
          <p:cNvPicPr>
            <a:picLocks noChangeAspect="1"/>
          </p:cNvPicPr>
          <p:nvPr/>
        </p:nvPicPr>
        <p:blipFill>
          <a:blip r:embed="rId5">
            <a:alphaModFix amt="12000"/>
            <a:extLst>
              <a:ext uri="{28A0092B-C50C-407E-A947-70E740481C1C}">
                <a14:useLocalDpi xmlns:a14="http://schemas.microsoft.com/office/drawing/2010/main" val="0"/>
              </a:ext>
            </a:extLst>
          </a:blip>
          <a:stretch>
            <a:fillRect/>
          </a:stretch>
        </p:blipFill>
        <p:spPr>
          <a:xfrm>
            <a:off x="0" y="656589"/>
            <a:ext cx="12192000" cy="6169152"/>
          </a:xfrm>
          <a:prstGeom prst="rect">
            <a:avLst/>
          </a:prstGeom>
        </p:spPr>
      </p:pic>
      <p:sp>
        <p:nvSpPr>
          <p:cNvPr id="24" name="文本占位符 23"/>
          <p:cNvSpPr>
            <a:spLocks noGrp="1"/>
          </p:cNvSpPr>
          <p:nvPr userDrawn="1">
            <p:ph type="body" sz="quarter" idx="14" hasCustomPrompt="1"/>
          </p:nvPr>
        </p:nvSpPr>
        <p:spPr>
          <a:xfrm>
            <a:off x="3287785" y="2319196"/>
            <a:ext cx="6400800" cy="914400"/>
          </a:xfrm>
        </p:spPr>
        <p:txBody>
          <a:bodyPr>
            <a:normAutofit/>
          </a:bodyPr>
          <a:lstStyle>
            <a:lvl1pPr marL="0" indent="0">
              <a:buNone/>
              <a:defRPr sz="5400">
                <a:solidFill>
                  <a:schemeClr val="accent3">
                    <a:lumMod val="50000"/>
                  </a:schemeClr>
                </a:solidFill>
                <a:latin typeface="苹方 特粗" panose="020B0800000000000000" pitchFamily="34" charset="-122"/>
                <a:ea typeface="苹方 特粗" panose="020B0800000000000000" pitchFamily="34" charset="-122"/>
              </a:defRPr>
            </a:lvl1pPr>
            <a:lvl2pPr marL="457200" indent="0">
              <a:buNone/>
              <a:defRPr/>
            </a:lvl2pPr>
            <a:lvl4pPr marL="1371600" indent="0">
              <a:buNone/>
              <a:defRPr/>
            </a:lvl4pPr>
          </a:lstStyle>
          <a:p>
            <a:pPr lvl="0"/>
            <a:r>
              <a:rPr lang="zh-CN" altLang="en-US" dirty="0"/>
              <a:t>输入你的报告标题</a:t>
            </a:r>
          </a:p>
        </p:txBody>
      </p:sp>
      <p:pic>
        <p:nvPicPr>
          <p:cNvPr id="17" name="图片 16"/>
          <p:cNvPicPr>
            <a:picLocks noChangeAspect="1"/>
          </p:cNvPicPr>
          <p:nvPr userDrawn="1"/>
        </p:nvPicPr>
        <p:blipFill rotWithShape="1">
          <a:blip r:embed="rId6">
            <a:alphaModFix amt="80000"/>
            <a:duotone>
              <a:schemeClr val="accent2">
                <a:shade val="45000"/>
                <a:satMod val="135000"/>
              </a:schemeClr>
              <a:prstClr val="white"/>
            </a:duotone>
            <a:extLst>
              <a:ext uri="{28A0092B-C50C-407E-A947-70E740481C1C}">
                <a14:useLocalDpi xmlns:a14="http://schemas.microsoft.com/office/drawing/2010/main" val="0"/>
              </a:ext>
            </a:extLst>
          </a:blip>
          <a:srcRect l="20074" t="2195" r="19745" b="6335"/>
          <a:stretch>
            <a:fillRect/>
          </a:stretch>
        </p:blipFill>
        <p:spPr>
          <a:xfrm>
            <a:off x="-1" y="2406125"/>
            <a:ext cx="12192001" cy="4632850"/>
          </a:xfrm>
          <a:prstGeom prst="rect">
            <a:avLst/>
          </a:prstGeom>
          <a:effectLst>
            <a:softEdge rad="596900"/>
          </a:effectLst>
        </p:spPr>
      </p:pic>
      <p:sp>
        <p:nvSpPr>
          <p:cNvPr id="25" name="文本占位符 23"/>
          <p:cNvSpPr>
            <a:spLocks noGrp="1"/>
          </p:cNvSpPr>
          <p:nvPr userDrawn="1">
            <p:ph type="body" sz="quarter" idx="15" hasCustomPrompt="1"/>
          </p:nvPr>
        </p:nvSpPr>
        <p:spPr>
          <a:xfrm>
            <a:off x="4800425" y="3569991"/>
            <a:ext cx="2591150" cy="305593"/>
          </a:xfrm>
        </p:spPr>
        <p:txBody>
          <a:bodyPr>
            <a:normAutofit/>
          </a:bodyPr>
          <a:lstStyle>
            <a:lvl1pPr marL="342900" indent="-342900">
              <a:buFont typeface="Arial" panose="020B0604020202020204" pitchFamily="34" charset="0"/>
              <a:buChar char="•"/>
              <a:defRPr sz="2400">
                <a:solidFill>
                  <a:schemeClr val="accent3">
                    <a:lumMod val="50000"/>
                  </a:schemeClr>
                </a:solidFill>
                <a:latin typeface="苹方 常规" panose="020B0300000000000000" pitchFamily="34" charset="-122"/>
                <a:ea typeface="苹方 常规" panose="020B0300000000000000" pitchFamily="34" charset="-122"/>
              </a:defRPr>
            </a:lvl1pPr>
            <a:lvl2pPr marL="457200" indent="0">
              <a:buNone/>
              <a:defRPr/>
            </a:lvl2pPr>
            <a:lvl4pPr marL="1371600" indent="0">
              <a:buNone/>
              <a:defRPr/>
            </a:lvl4pPr>
          </a:lstStyle>
          <a:p>
            <a:pPr lvl="0"/>
            <a:r>
              <a:rPr lang="zh-CN" altLang="en-US" dirty="0"/>
              <a:t>报告人：</a:t>
            </a:r>
            <a:r>
              <a:rPr lang="en-US" altLang="zh-CN" dirty="0"/>
              <a:t>XXX</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1A93C5-ECBF-4B2E-8ECA-8618D5628C4F}" type="slidenum">
              <a:rPr lang="zh-CN" altLang="en-US" smtClean="0"/>
              <a:t>‹#›</a:t>
            </a:fld>
            <a:endParaRPr lang="zh-CN" altLang="en-US"/>
          </a:p>
        </p:txBody>
      </p:sp>
      <p:pic>
        <p:nvPicPr>
          <p:cNvPr id="7" name="图片 6" descr="图片包含 树, 户外, 草, 天空&#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976"/>
            <a:ext cx="12192000" cy="6860976"/>
          </a:xfrm>
          <a:prstGeom prst="rect">
            <a:avLst/>
          </a:prstGeom>
        </p:spPr>
      </p:pic>
      <p:sp>
        <p:nvSpPr>
          <p:cNvPr id="8" name="矩形 7"/>
          <p:cNvSpPr/>
          <p:nvPr userDrawn="1"/>
        </p:nvSpPr>
        <p:spPr>
          <a:xfrm>
            <a:off x="0" y="0"/>
            <a:ext cx="12192000" cy="6860976"/>
          </a:xfrm>
          <a:prstGeom prst="rect">
            <a:avLst/>
          </a:prstGeom>
          <a:gradFill>
            <a:gsLst>
              <a:gs pos="0">
                <a:srgbClr val="FFFFFF">
                  <a:alpha val="57000"/>
                </a:srgb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空白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1A93C5-ECBF-4B2E-8ECA-8618D5628C4F}" type="slidenum">
              <a:rPr lang="zh-CN" altLang="en-US" smtClean="0"/>
              <a:t>‹#›</a:t>
            </a:fld>
            <a:endParaRPr lang="zh-CN" altLang="en-US"/>
          </a:p>
        </p:txBody>
      </p:sp>
      <p:grpSp>
        <p:nvGrpSpPr>
          <p:cNvPr id="6" name="组合 5"/>
          <p:cNvGrpSpPr/>
          <p:nvPr userDrawn="1"/>
        </p:nvGrpSpPr>
        <p:grpSpPr>
          <a:xfrm>
            <a:off x="1863418" y="-2"/>
            <a:ext cx="10328583" cy="6858002"/>
            <a:chOff x="1863418" y="-2"/>
            <a:chExt cx="10328583" cy="6858002"/>
          </a:xfrm>
        </p:grpSpPr>
        <p:pic>
          <p:nvPicPr>
            <p:cNvPr id="7" name="图片 6" descr="图片包含 树, 文字, 地图&#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8" name="矩形 白1"/>
            <p:cNvSpPr/>
            <p:nvPr/>
          </p:nvSpPr>
          <p:spPr>
            <a:xfrm rot="5400000">
              <a:off x="3598709" y="-1735293"/>
              <a:ext cx="6858002" cy="10328583"/>
            </a:xfrm>
            <a:prstGeom prst="rect">
              <a:avLst/>
            </a:prstGeom>
            <a:gradFill flip="none" rotWithShape="1">
              <a:gsLst>
                <a:gs pos="76000">
                  <a:srgbClr val="FFFFFF">
                    <a:alpha val="78000"/>
                  </a:srgbClr>
                </a:gs>
                <a:gs pos="0">
                  <a:srgbClr val="FFFFFF"/>
                </a:gs>
                <a:gs pos="100000">
                  <a:srgbClr val="FFFFFF">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1A93C5-ECBF-4B2E-8ECA-8618D5628C4F}" type="slidenum">
              <a:rPr lang="zh-CN" altLang="en-US" smtClean="0"/>
              <a:t>‹#›</a:t>
            </a:fld>
            <a:endParaRPr lang="zh-CN" altLang="en-US"/>
          </a:p>
        </p:txBody>
      </p:sp>
      <p:pic>
        <p:nvPicPr>
          <p:cNvPr id="5" name="图片 4" descr="图片包含 户外, 山, 自然, 天空&#10;&#10;描述已自动生成"/>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11245" y="694424"/>
            <a:ext cx="12192000" cy="6169152"/>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1A93C5-ECBF-4B2E-8ECA-8618D5628C4F}" type="slidenum">
              <a:rPr lang="zh-CN" altLang="en-US" smtClean="0"/>
              <a:t>‹#›</a:t>
            </a:fld>
            <a:endParaRPr lang="zh-CN" altLang="en-US"/>
          </a:p>
        </p:txBody>
      </p:sp>
      <p:pic>
        <p:nvPicPr>
          <p:cNvPr id="7" name="图片 6" descr="图片包含 树, 户外, 草, 天空&#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976"/>
            <a:ext cx="12192000" cy="6860976"/>
          </a:xfrm>
          <a:prstGeom prst="rect">
            <a:avLst/>
          </a:prstGeom>
        </p:spPr>
      </p:pic>
      <p:sp>
        <p:nvSpPr>
          <p:cNvPr id="8" name="矩形 7"/>
          <p:cNvSpPr/>
          <p:nvPr userDrawn="1"/>
        </p:nvSpPr>
        <p:spPr>
          <a:xfrm>
            <a:off x="0" y="0"/>
            <a:ext cx="12192000" cy="6860976"/>
          </a:xfrm>
          <a:prstGeom prst="rect">
            <a:avLst/>
          </a:prstGeom>
          <a:gradFill>
            <a:gsLst>
              <a:gs pos="0">
                <a:srgbClr val="FFFFFF">
                  <a:alpha val="57000"/>
                </a:srgb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1A93C5-ECBF-4B2E-8ECA-8618D5628C4F}" type="slidenum">
              <a:rPr lang="zh-CN" altLang="en-US" smtClean="0"/>
              <a:t>‹#›</a:t>
            </a:fld>
            <a:endParaRPr lang="zh-CN" altLang="en-US"/>
          </a:p>
        </p:txBody>
      </p:sp>
      <p:grpSp>
        <p:nvGrpSpPr>
          <p:cNvPr id="6" name="组合 5"/>
          <p:cNvGrpSpPr/>
          <p:nvPr userDrawn="1"/>
        </p:nvGrpSpPr>
        <p:grpSpPr>
          <a:xfrm>
            <a:off x="1863418" y="-2"/>
            <a:ext cx="10328583" cy="6858002"/>
            <a:chOff x="1863418" y="-2"/>
            <a:chExt cx="10328583" cy="6858002"/>
          </a:xfrm>
        </p:grpSpPr>
        <p:pic>
          <p:nvPicPr>
            <p:cNvPr id="7" name="图片 6" descr="图片包含 树, 文字, 地图&#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8" name="矩形 白1"/>
            <p:cNvSpPr/>
            <p:nvPr/>
          </p:nvSpPr>
          <p:spPr>
            <a:xfrm rot="5400000">
              <a:off x="3598709" y="-1735293"/>
              <a:ext cx="6858002" cy="10328583"/>
            </a:xfrm>
            <a:prstGeom prst="rect">
              <a:avLst/>
            </a:prstGeom>
            <a:gradFill flip="none" rotWithShape="1">
              <a:gsLst>
                <a:gs pos="76000">
                  <a:srgbClr val="FFFFFF">
                    <a:alpha val="78000"/>
                  </a:srgbClr>
                </a:gs>
                <a:gs pos="0">
                  <a:srgbClr val="FFFFFF"/>
                </a:gs>
                <a:gs pos="100000">
                  <a:srgbClr val="FFFFFF">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EAECCA3-784F-4746-AC43-2DBB2A33C9F2}" type="datetimeFigureOut">
              <a:rPr lang="zh-CN" altLang="en-US" smtClean="0"/>
              <a:t>2020/9/10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1A93C5-ECBF-4B2E-8ECA-8618D5628C4F}" type="slidenum">
              <a:rPr lang="zh-CN" altLang="en-US" smtClean="0"/>
              <a:t>‹#›</a:t>
            </a:fld>
            <a:endParaRPr lang="zh-CN" altLang="en-US"/>
          </a:p>
        </p:txBody>
      </p:sp>
      <p:pic>
        <p:nvPicPr>
          <p:cNvPr id="5" name="图片 4" descr="图片包含 户外, 山, 自然, 天空&#10;&#10;描述已自动生成"/>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11245" y="694424"/>
            <a:ext cx="12192000" cy="616915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ECCA3-784F-4746-AC43-2DBB2A33C9F2}" type="datetimeFigureOut">
              <a:rPr lang="zh-CN" altLang="en-US" smtClean="0"/>
              <a:t>2020/9/10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1A93C5-ECBF-4B2E-8ECA-8618D5628C4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ECCA3-784F-4746-AC43-2DBB2A33C9F2}" type="datetimeFigureOut">
              <a:rPr lang="zh-CN" altLang="en-US" smtClean="0"/>
              <a:t>2020/9/10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1A93C5-ECBF-4B2E-8ECA-8618D5628C4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占位符 35"/>
          <p:cNvSpPr>
            <a:spLocks noGrp="1"/>
          </p:cNvSpPr>
          <p:nvPr>
            <p:ph type="body" sz="quarter" idx="14"/>
          </p:nvPr>
        </p:nvSpPr>
        <p:spPr>
          <a:xfrm>
            <a:off x="1055077" y="2083588"/>
            <a:ext cx="9913901" cy="917498"/>
          </a:xfrm>
        </p:spPr>
        <p:txBody>
          <a:bodyPr>
            <a:normAutofit/>
          </a:bodyPr>
          <a:lstStyle/>
          <a:p>
            <a:pPr algn="ctr"/>
            <a:r>
              <a:rPr lang="zh-CN" altLang="en-US" dirty="0">
                <a:sym typeface="+mn-ea"/>
              </a:rPr>
              <a:t>软件工程专业实训第一次汇报</a:t>
            </a:r>
          </a:p>
        </p:txBody>
      </p:sp>
      <p:sp>
        <p:nvSpPr>
          <p:cNvPr id="37" name="文本占位符 36"/>
          <p:cNvSpPr>
            <a:spLocks noGrp="1"/>
          </p:cNvSpPr>
          <p:nvPr>
            <p:ph type="body" sz="quarter" idx="15"/>
          </p:nvPr>
        </p:nvSpPr>
        <p:spPr>
          <a:xfrm>
            <a:off x="5015230" y="3585845"/>
            <a:ext cx="2234565" cy="477520"/>
          </a:xfrm>
        </p:spPr>
        <p:txBody>
          <a:bodyPr>
            <a:normAutofit fontScale="87500" lnSpcReduction="20000"/>
          </a:bodyPr>
          <a:lstStyle/>
          <a:p>
            <a:pPr marL="0" indent="0">
              <a:buNone/>
            </a:pPr>
            <a:r>
              <a:rPr lang="zh-CN" altLang="en-US" b="1" dirty="0">
                <a:solidFill>
                  <a:schemeClr val="accent6">
                    <a:lumMod val="50000"/>
                  </a:schemeClr>
                </a:solidFill>
                <a:latin typeface="+mn-lt"/>
                <a:ea typeface="+mn-ea"/>
                <a:cs typeface="+mn-ea"/>
                <a:sym typeface="+mn-lt"/>
              </a:rPr>
              <a:t>汇报小组：七龙珠</a:t>
            </a:r>
          </a:p>
          <a:p>
            <a:pPr marL="0" indent="0">
              <a:buNone/>
            </a:pPr>
            <a:endParaRPr lang="zh-CN" altLang="en-US" b="1" dirty="0">
              <a:solidFill>
                <a:schemeClr val="accent6">
                  <a:lumMod val="50000"/>
                </a:schemeClr>
              </a:solidFill>
              <a:latin typeface="+mn-lt"/>
              <a:ea typeface="+mn-ea"/>
              <a:cs typeface="+mn-ea"/>
              <a:sym typeface="+mn-lt"/>
            </a:endParaRPr>
          </a:p>
        </p:txBody>
      </p:sp>
      <p:cxnSp>
        <p:nvCxnSpPr>
          <p:cNvPr id="3" name="直接连接符 2"/>
          <p:cNvCxnSpPr/>
          <p:nvPr/>
        </p:nvCxnSpPr>
        <p:spPr>
          <a:xfrm flipH="1">
            <a:off x="4021071" y="3758190"/>
            <a:ext cx="994624"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7155662" y="3751408"/>
            <a:ext cx="994624"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864995" y="1985645"/>
            <a:ext cx="7231380" cy="2030095"/>
          </a:xfrm>
          <a:prstGeom prst="rect">
            <a:avLst/>
          </a:prstGeom>
          <a:noFill/>
          <a:ln w="9525">
            <a:noFill/>
          </a:ln>
        </p:spPr>
        <p:txBody>
          <a:bodyPr wrap="square">
            <a:spAutoFit/>
          </a:bodyPr>
          <a:lstStyle/>
          <a:p>
            <a:pPr indent="0"/>
            <a:r>
              <a:rPr lang="zh-CN" sz="2200" b="1">
                <a:latin typeface="Calibri" panose="020F0502020204030204" charset="0"/>
                <a:ea typeface="宋体" panose="02010600030101010101" pitchFamily="2" charset="-122"/>
              </a:rPr>
              <a:t>性能需求</a:t>
            </a:r>
            <a:endParaRPr lang="en-US" sz="1600" b="1">
              <a:latin typeface="Calibri Light" panose="020F0302020204030204" charset="0"/>
              <a:ea typeface="宋体" panose="02010600030101010101" pitchFamily="2" charset="-122"/>
              <a:cs typeface="Times New Roman" panose="02020603050405020304" charset="0"/>
            </a:endParaRPr>
          </a:p>
          <a:p>
            <a:pPr indent="0"/>
            <a:r>
              <a:rPr lang="en-US" sz="1600" b="1">
                <a:latin typeface="Calibri Light" panose="020F0302020204030204" charset="0"/>
                <a:ea typeface="宋体" panose="02010600030101010101" pitchFamily="2" charset="-122"/>
                <a:cs typeface="Times New Roman" panose="02020603050405020304" charset="0"/>
              </a:rPr>
              <a:t>1</a:t>
            </a:r>
            <a:r>
              <a:rPr lang="zh-CN" sz="1600" b="1">
                <a:ea typeface="宋体" panose="02010600030101010101" pitchFamily="2" charset="-122"/>
              </a:rPr>
              <a:t>、</a:t>
            </a:r>
            <a:r>
              <a:rPr lang="zh-CN" sz="1600" b="1">
                <a:latin typeface="Calibri Light" panose="020F0302020204030204" charset="0"/>
                <a:ea typeface="宋体" panose="02010600030101010101" pitchFamily="2" charset="-122"/>
              </a:rPr>
              <a:t>支持</a:t>
            </a:r>
            <a:r>
              <a:rPr lang="en-US" sz="1600" b="1">
                <a:latin typeface="Calibri Light" panose="020F0302020204030204" charset="0"/>
                <a:ea typeface="宋体" panose="02010600030101010101" pitchFamily="2" charset="-122"/>
                <a:cs typeface="Times New Roman" panose="02020603050405020304" charset="0"/>
              </a:rPr>
              <a:t>5000</a:t>
            </a:r>
            <a:r>
              <a:rPr lang="zh-CN" sz="1600" b="1">
                <a:latin typeface="Calibri Light" panose="020F0302020204030204" charset="0"/>
                <a:ea typeface="宋体" panose="02010600030101010101" pitchFamily="2" charset="-122"/>
              </a:rPr>
              <a:t>以上结点</a:t>
            </a:r>
            <a:endParaRPr lang="en-US" sz="1200" b="0">
              <a:latin typeface="Calibri" panose="020F0502020204030204" charset="0"/>
              <a:ea typeface="宋体" panose="02010600030101010101" pitchFamily="2" charset="-122"/>
              <a:cs typeface="Times New Roman" panose="02020603050405020304" charset="0"/>
            </a:endParaRPr>
          </a:p>
          <a:p>
            <a:pPr indent="0"/>
            <a:r>
              <a:rPr lang="en-US" sz="1200" b="0">
                <a:latin typeface="Calibri" panose="020F0502020204030204" charset="0"/>
                <a:ea typeface="宋体" panose="02010600030101010101" pitchFamily="2" charset="-122"/>
                <a:cs typeface="Times New Roman" panose="02020603050405020304" charset="0"/>
              </a:rPr>
              <a:t>   </a:t>
            </a:r>
            <a:r>
              <a:rPr lang="zh-CN" sz="1200" b="0">
                <a:latin typeface="Calibri" panose="020F0502020204030204" charset="0"/>
                <a:ea typeface="宋体" panose="02010600030101010101" pitchFamily="2" charset="-122"/>
              </a:rPr>
              <a:t>因为处理数据的大小是不确定的，以及漏洞存在的数量也是无法预计的，我们需要将系统优化，支持同时显示</a:t>
            </a:r>
            <a:r>
              <a:rPr lang="en-US" sz="1200" b="0">
                <a:latin typeface="Calibri" panose="020F0502020204030204" charset="0"/>
                <a:ea typeface="宋体" panose="02010600030101010101" pitchFamily="2" charset="-122"/>
                <a:cs typeface="Times New Roman" panose="02020603050405020304" charset="0"/>
              </a:rPr>
              <a:t>5000</a:t>
            </a:r>
            <a:r>
              <a:rPr lang="zh-CN" sz="1200" b="0">
                <a:latin typeface="Calibri" panose="020F0502020204030204" charset="0"/>
                <a:ea typeface="宋体" panose="02010600030101010101" pitchFamily="2" charset="-122"/>
              </a:rPr>
              <a:t>个以上的结点。</a:t>
            </a:r>
            <a:endParaRPr lang="en-US" sz="1200" b="0">
              <a:latin typeface="Calibri" panose="020F0502020204030204" charset="0"/>
              <a:ea typeface="宋体" panose="02010600030101010101" pitchFamily="2" charset="-122"/>
              <a:cs typeface="Times New Roman" panose="02020603050405020304" charset="0"/>
            </a:endParaRPr>
          </a:p>
          <a:p>
            <a:pPr indent="0"/>
            <a:r>
              <a:rPr lang="en-US" sz="1200" b="0">
                <a:latin typeface="Calibri" panose="020F0502020204030204" charset="0"/>
                <a:ea typeface="宋体" panose="02010600030101010101" pitchFamily="2" charset="-122"/>
                <a:cs typeface="Times New Roman" panose="02020603050405020304" charset="0"/>
              </a:rPr>
              <a:t>   </a:t>
            </a:r>
            <a:r>
              <a:rPr lang="zh-CN" sz="1200" b="0">
                <a:latin typeface="Calibri" panose="020F0502020204030204" charset="0"/>
                <a:ea typeface="宋体" panose="02010600030101010101" pitchFamily="2" charset="-122"/>
              </a:rPr>
              <a:t>大量结点的显示可能会耗费大量的时间，系统设计过程当中如何优化系统，让其更快的分析数据，以及尽可能多的显示结点是系统的重要性能需求。</a:t>
            </a:r>
            <a:endParaRPr lang="en-US" sz="1600" b="1">
              <a:latin typeface="Calibri Light" panose="020F0302020204030204" charset="0"/>
              <a:ea typeface="宋体" panose="02010600030101010101" pitchFamily="2" charset="-122"/>
              <a:cs typeface="Times New Roman" panose="02020603050405020304" charset="0"/>
            </a:endParaRPr>
          </a:p>
          <a:p>
            <a:pPr indent="0"/>
            <a:r>
              <a:rPr lang="en-US" sz="1600" b="1">
                <a:latin typeface="Calibri Light" panose="020F0302020204030204" charset="0"/>
                <a:ea typeface="宋体" panose="02010600030101010101" pitchFamily="2" charset="-122"/>
                <a:cs typeface="Times New Roman" panose="02020603050405020304" charset="0"/>
              </a:rPr>
              <a:t>2</a:t>
            </a:r>
            <a:r>
              <a:rPr lang="zh-CN" sz="1600" b="1">
                <a:ea typeface="宋体" panose="02010600030101010101" pitchFamily="2" charset="-122"/>
              </a:rPr>
              <a:t>、</a:t>
            </a:r>
            <a:r>
              <a:rPr lang="zh-CN" sz="1600" b="1">
                <a:latin typeface="Calibri Light" panose="020F0302020204030204" charset="0"/>
                <a:ea typeface="宋体" panose="02010600030101010101" pitchFamily="2" charset="-122"/>
              </a:rPr>
              <a:t>支持变速显示</a:t>
            </a:r>
            <a:endParaRPr lang="en-US" sz="1200" b="0">
              <a:latin typeface="Calibri" panose="020F0502020204030204" charset="0"/>
              <a:ea typeface="宋体" panose="02010600030101010101" pitchFamily="2" charset="-122"/>
              <a:cs typeface="Times New Roman" panose="02020603050405020304" charset="0"/>
            </a:endParaRPr>
          </a:p>
          <a:p>
            <a:pPr indent="0"/>
            <a:r>
              <a:rPr lang="en-US" sz="1200" b="0">
                <a:latin typeface="Calibri" panose="020F0502020204030204" charset="0"/>
                <a:ea typeface="宋体" panose="02010600030101010101" pitchFamily="2" charset="-122"/>
                <a:cs typeface="Times New Roman" panose="02020603050405020304" charset="0"/>
              </a:rPr>
              <a:t>   </a:t>
            </a:r>
            <a:r>
              <a:rPr lang="zh-CN" sz="1200" b="0">
                <a:latin typeface="Calibri" panose="020F0502020204030204" charset="0"/>
                <a:ea typeface="宋体" panose="02010600030101010101" pitchFamily="2" charset="-122"/>
              </a:rPr>
              <a:t>因为我们发现读入的数据是按时间顺序排序的，当系统分析数据的时候，会逐渐显示结点的以及结点间的关系，我们应该在系统中添加控制组件，可以控制系统分析数据或者显示结点的速度。</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689" y="3219"/>
            <a:ext cx="9135416" cy="6851562"/>
          </a:xfrm>
          <a:prstGeom prst="rect">
            <a:avLst/>
          </a:prstGeom>
        </p:spPr>
      </p:pic>
      <p:sp>
        <p:nvSpPr>
          <p:cNvPr id="34" name="矩形 白1"/>
          <p:cNvSpPr/>
          <p:nvPr/>
        </p:nvSpPr>
        <p:spPr>
          <a:xfrm rot="5400000">
            <a:off x="4308488" y="-1094177"/>
            <a:ext cx="6858002" cy="9052613"/>
          </a:xfrm>
          <a:prstGeom prst="rect">
            <a:avLst/>
          </a:prstGeom>
          <a:gradFill flip="none" rotWithShape="1">
            <a:gsLst>
              <a:gs pos="0">
                <a:srgbClr val="FFFFFF"/>
              </a:gs>
              <a:gs pos="100000">
                <a:srgbClr val="FFFFFF">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53" name="图片 52" descr="图片包含 物体&#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5289" y="436417"/>
            <a:ext cx="2823611" cy="579583"/>
          </a:xfrm>
          <a:prstGeom prst="rect">
            <a:avLst/>
          </a:prstGeom>
        </p:spPr>
      </p:pic>
      <p:sp>
        <p:nvSpPr>
          <p:cNvPr id="5" name="文本框 4"/>
          <p:cNvSpPr txBox="1"/>
          <p:nvPr/>
        </p:nvSpPr>
        <p:spPr>
          <a:xfrm>
            <a:off x="2273869" y="2051212"/>
            <a:ext cx="3611880" cy="706755"/>
          </a:xfrm>
          <a:prstGeom prst="rect">
            <a:avLst/>
          </a:prstGeom>
          <a:noFill/>
        </p:spPr>
        <p:txBody>
          <a:bodyPr wrap="none" rtlCol="0">
            <a:spAutoFit/>
          </a:bodyPr>
          <a:lstStyle/>
          <a:p>
            <a:r>
              <a:rPr lang="zh-CN" altLang="en-US" sz="4000" spc="500" dirty="0">
                <a:cs typeface="+mn-ea"/>
                <a:sym typeface="+mn-lt"/>
              </a:rPr>
              <a:t>配置管理计划</a:t>
            </a:r>
          </a:p>
        </p:txBody>
      </p:sp>
      <p:sp>
        <p:nvSpPr>
          <p:cNvPr id="39" name="矩形 38"/>
          <p:cNvSpPr/>
          <p:nvPr/>
        </p:nvSpPr>
        <p:spPr>
          <a:xfrm rot="5400000">
            <a:off x="3851230" y="4848490"/>
            <a:ext cx="152149" cy="1680839"/>
          </a:xfrm>
          <a:prstGeom prst="rect">
            <a:avLst/>
          </a:prstGeom>
          <a:gradFill flip="none" rotWithShape="1">
            <a:gsLst>
              <a:gs pos="0">
                <a:schemeClr val="accent5"/>
              </a:gs>
              <a:gs pos="10000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41" name="矩形 40"/>
          <p:cNvSpPr/>
          <p:nvPr/>
        </p:nvSpPr>
        <p:spPr>
          <a:xfrm rot="5400000">
            <a:off x="2749225" y="3992636"/>
            <a:ext cx="152148"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grpSp>
        <p:nvGrpSpPr>
          <p:cNvPr id="13" name="组合 12"/>
          <p:cNvGrpSpPr/>
          <p:nvPr/>
        </p:nvGrpSpPr>
        <p:grpSpPr>
          <a:xfrm>
            <a:off x="1384881" y="1975339"/>
            <a:ext cx="783759" cy="783759"/>
            <a:chOff x="7504635" y="3112377"/>
            <a:chExt cx="783759" cy="783759"/>
          </a:xfrm>
        </p:grpSpPr>
        <p:sp>
          <p:nvSpPr>
            <p:cNvPr id="14" name="椭圆 13"/>
            <p:cNvSpPr/>
            <p:nvPr/>
          </p:nvSpPr>
          <p:spPr bwMode="auto">
            <a:xfrm>
              <a:off x="7504635" y="3112377"/>
              <a:ext cx="783759" cy="783759"/>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5" name="椭圆 14"/>
            <p:cNvSpPr/>
            <p:nvPr/>
          </p:nvSpPr>
          <p:spPr bwMode="auto">
            <a:xfrm>
              <a:off x="7558118" y="3161969"/>
              <a:ext cx="676794" cy="6767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6" name="KSO_Shape"/>
            <p:cNvSpPr>
              <a:spLocks noChangeArrowheads="1"/>
            </p:cNvSpPr>
            <p:nvPr/>
          </p:nvSpPr>
          <p:spPr bwMode="auto">
            <a:xfrm>
              <a:off x="7631203" y="3338370"/>
              <a:ext cx="530623" cy="323010"/>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3"/>
            </a:solidFill>
            <a:ln>
              <a:noFill/>
            </a:ln>
          </p:spPr>
          <p:txBody>
            <a:bodyPr anchor="ctr" anchorCtr="1"/>
            <a:lstStyle/>
            <a:p>
              <a:endParaRPr lang="zh-CN" altLang="en-US">
                <a:cs typeface="+mn-ea"/>
                <a:sym typeface="+mn-l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326579" y="477082"/>
            <a:ext cx="2392680" cy="460375"/>
          </a:xfrm>
          <a:prstGeom prst="rect">
            <a:avLst/>
          </a:prstGeom>
          <a:noFill/>
        </p:spPr>
        <p:txBody>
          <a:bodyPr wrap="none" rtlCol="0">
            <a:spAutoFit/>
          </a:bodyPr>
          <a:lstStyle/>
          <a:p>
            <a:r>
              <a:rPr lang="zh-CN" altLang="en-US" sz="2400" spc="500" dirty="0">
                <a:cs typeface="+mn-ea"/>
                <a:sym typeface="+mn-lt"/>
              </a:rPr>
              <a:t>配置管理工具</a:t>
            </a:r>
          </a:p>
        </p:txBody>
      </p:sp>
      <p:grpSp>
        <p:nvGrpSpPr>
          <p:cNvPr id="47" name="组合 46"/>
          <p:cNvGrpSpPr/>
          <p:nvPr/>
        </p:nvGrpSpPr>
        <p:grpSpPr>
          <a:xfrm>
            <a:off x="660401" y="406644"/>
            <a:ext cx="609356" cy="609356"/>
            <a:chOff x="7504635" y="3112377"/>
            <a:chExt cx="783759" cy="783759"/>
          </a:xfrm>
        </p:grpSpPr>
        <p:sp>
          <p:nvSpPr>
            <p:cNvPr id="30" name="椭圆 29"/>
            <p:cNvSpPr/>
            <p:nvPr/>
          </p:nvSpPr>
          <p:spPr bwMode="auto">
            <a:xfrm>
              <a:off x="7504635" y="3112377"/>
              <a:ext cx="783759" cy="783759"/>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31" name="椭圆 30"/>
            <p:cNvSpPr/>
            <p:nvPr/>
          </p:nvSpPr>
          <p:spPr bwMode="auto">
            <a:xfrm>
              <a:off x="7558118" y="3161969"/>
              <a:ext cx="676794" cy="6767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32" name="KSO_Shape"/>
            <p:cNvSpPr>
              <a:spLocks noChangeArrowheads="1"/>
            </p:cNvSpPr>
            <p:nvPr/>
          </p:nvSpPr>
          <p:spPr bwMode="auto">
            <a:xfrm>
              <a:off x="7631203" y="3338370"/>
              <a:ext cx="530623" cy="323010"/>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3"/>
            </a:solidFill>
            <a:ln>
              <a:noFill/>
            </a:ln>
          </p:spPr>
          <p:txBody>
            <a:bodyPr anchor="ctr" anchorCtr="1"/>
            <a:lstStyle/>
            <a:p>
              <a:endParaRPr lang="zh-CN" altLang="en-US">
                <a:cs typeface="+mn-ea"/>
                <a:sym typeface="+mn-lt"/>
              </a:endParaRPr>
            </a:p>
          </p:txBody>
        </p:sp>
      </p:grpSp>
      <p:sp>
        <p:nvSpPr>
          <p:cNvPr id="9" name="矩形 8"/>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graphicFrame>
        <p:nvGraphicFramePr>
          <p:cNvPr id="11" name="表格 10"/>
          <p:cNvGraphicFramePr/>
          <p:nvPr>
            <p:custDataLst>
              <p:tags r:id="rId1"/>
            </p:custDataLst>
          </p:nvPr>
        </p:nvGraphicFramePr>
        <p:xfrm>
          <a:off x="2059940" y="1686560"/>
          <a:ext cx="5833745" cy="1200150"/>
        </p:xfrm>
        <a:graphic>
          <a:graphicData uri="http://schemas.openxmlformats.org/drawingml/2006/table">
            <a:tbl>
              <a:tblPr firstRow="1" bandRow="1">
                <a:tableStyleId>{5940675A-B579-460E-94D1-54222C63F5DA}</a:tableStyleId>
              </a:tblPr>
              <a:tblGrid>
                <a:gridCol w="1160780">
                  <a:extLst>
                    <a:ext uri="{9D8B030D-6E8A-4147-A177-3AD203B41FA5}">
                      <a16:colId xmlns:a16="http://schemas.microsoft.com/office/drawing/2014/main" val="20000"/>
                    </a:ext>
                  </a:extLst>
                </a:gridCol>
                <a:gridCol w="1236980">
                  <a:extLst>
                    <a:ext uri="{9D8B030D-6E8A-4147-A177-3AD203B41FA5}">
                      <a16:colId xmlns:a16="http://schemas.microsoft.com/office/drawing/2014/main" val="20001"/>
                    </a:ext>
                  </a:extLst>
                </a:gridCol>
                <a:gridCol w="1158240">
                  <a:extLst>
                    <a:ext uri="{9D8B030D-6E8A-4147-A177-3AD203B41FA5}">
                      <a16:colId xmlns:a16="http://schemas.microsoft.com/office/drawing/2014/main" val="20002"/>
                    </a:ext>
                  </a:extLst>
                </a:gridCol>
                <a:gridCol w="1156970">
                  <a:extLst>
                    <a:ext uri="{9D8B030D-6E8A-4147-A177-3AD203B41FA5}">
                      <a16:colId xmlns:a16="http://schemas.microsoft.com/office/drawing/2014/main" val="20003"/>
                    </a:ext>
                  </a:extLst>
                </a:gridCol>
                <a:gridCol w="1120775">
                  <a:extLst>
                    <a:ext uri="{9D8B030D-6E8A-4147-A177-3AD203B41FA5}">
                      <a16:colId xmlns:a16="http://schemas.microsoft.com/office/drawing/2014/main" val="20004"/>
                    </a:ext>
                  </a:extLst>
                </a:gridCol>
              </a:tblGrid>
              <a:tr h="600075">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版本</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EF2CC"/>
                    </a:solidFill>
                  </a:tcPr>
                </a:tc>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修改时间</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EF2CC"/>
                    </a:solidFill>
                  </a:tcPr>
                </a:tc>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修改人</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EF2CC"/>
                    </a:solidFill>
                  </a:tcPr>
                </a:tc>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是否审核</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EF2CC"/>
                    </a:solidFill>
                  </a:tcPr>
                </a:tc>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备注</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EF2CC"/>
                    </a:solidFill>
                  </a:tcPr>
                </a:tc>
                <a:extLst>
                  <a:ext uri="{0D108BD9-81ED-4DB2-BD59-A6C34878D82A}">
                    <a16:rowId xmlns:a16="http://schemas.microsoft.com/office/drawing/2014/main" val="10000"/>
                  </a:ext>
                </a:extLst>
              </a:tr>
              <a:tr h="60007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V1.0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2020/9/8</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张雅彬</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00" name="文本框 99"/>
          <p:cNvSpPr txBox="1"/>
          <p:nvPr/>
        </p:nvSpPr>
        <p:spPr>
          <a:xfrm>
            <a:off x="1878330" y="2459355"/>
            <a:ext cx="6600190" cy="1969770"/>
          </a:xfrm>
          <a:prstGeom prst="rect">
            <a:avLst/>
          </a:prstGeom>
          <a:noFill/>
          <a:ln w="9525">
            <a:noFill/>
          </a:ln>
        </p:spPr>
        <p:txBody>
          <a:bodyPr wrap="square">
            <a:spAutoFit/>
          </a:bodyPr>
          <a:lstStyle/>
          <a:p>
            <a:pPr indent="0"/>
            <a:r>
              <a:rPr lang="en-US" sz="1050" b="0" dirty="0">
                <a:latin typeface="等线" panose="02010600030101010101" pitchFamily="2" charset="-122"/>
                <a:cs typeface="Times New Roman" panose="02020603050405020304" charset="0"/>
              </a:rPr>
              <a:t> </a:t>
            </a:r>
          </a:p>
          <a:p>
            <a:pPr indent="0"/>
            <a:r>
              <a:rPr lang="en-US" sz="1050" b="0" dirty="0">
                <a:latin typeface="等线" panose="02010600030101010101" pitchFamily="2" charset="-122"/>
                <a:cs typeface="Times New Roman" panose="02020603050405020304" charset="0"/>
              </a:rPr>
              <a:t> </a:t>
            </a:r>
          </a:p>
          <a:p>
            <a:pPr indent="0"/>
            <a:r>
              <a:rPr lang="en-US" sz="1050" b="0" dirty="0">
                <a:latin typeface="等线" panose="02010600030101010101" pitchFamily="2" charset="-122"/>
                <a:cs typeface="Times New Roman" panose="02020603050405020304" charset="0"/>
              </a:rPr>
              <a:t> </a:t>
            </a:r>
          </a:p>
          <a:p>
            <a:pPr indent="0"/>
            <a:r>
              <a:rPr lang="en-US" sz="1050" b="0" dirty="0">
                <a:latin typeface="等线" panose="02010600030101010101" pitchFamily="2" charset="-122"/>
                <a:cs typeface="Times New Roman" panose="02020603050405020304" charset="0"/>
              </a:rPr>
              <a:t> </a:t>
            </a:r>
            <a:endParaRPr lang="en-US" sz="1600" b="1" dirty="0">
              <a:latin typeface="等线" panose="02010600030101010101" pitchFamily="2" charset="-122"/>
              <a:ea typeface="宋体" panose="02010600030101010101" pitchFamily="2" charset="-122"/>
            </a:endParaRPr>
          </a:p>
          <a:p>
            <a:pPr indent="0"/>
            <a:endParaRPr lang="en-US" sz="2000" b="1" dirty="0">
              <a:latin typeface="+mn-ea"/>
              <a:cs typeface="+mn-ea"/>
            </a:endParaRPr>
          </a:p>
          <a:p>
            <a:pPr indent="0"/>
            <a:r>
              <a:rPr lang="en-US" sz="2000" b="1" dirty="0">
                <a:latin typeface="+mn-ea"/>
                <a:cs typeface="+mn-ea"/>
              </a:rPr>
              <a:t> </a:t>
            </a:r>
            <a:r>
              <a:rPr lang="zh-CN" sz="2000" b="1" dirty="0">
                <a:latin typeface="+mn-ea"/>
                <a:cs typeface="+mn-ea"/>
              </a:rPr>
              <a:t>配置管理工具</a:t>
            </a:r>
            <a:endParaRPr lang="en-US" sz="2000" b="0" dirty="0">
              <a:latin typeface="+mn-ea"/>
              <a:cs typeface="+mn-ea"/>
            </a:endParaRPr>
          </a:p>
          <a:p>
            <a:pPr indent="0"/>
            <a:r>
              <a:rPr lang="en-US" sz="2000" b="0" dirty="0">
                <a:latin typeface="+mn-ea"/>
                <a:cs typeface="+mn-ea"/>
              </a:rPr>
              <a:t>	</a:t>
            </a:r>
            <a:r>
              <a:rPr lang="zh-CN" sz="2000" b="0" dirty="0">
                <a:latin typeface="+mn-ea"/>
                <a:cs typeface="+mn-ea"/>
              </a:rPr>
              <a:t>本项目采用Git作为配置管理工具</a:t>
            </a:r>
            <a:endParaRPr lang="en-US" sz="2000" b="1" dirty="0">
              <a:latin typeface="+mn-ea"/>
              <a:cs typeface="+mn-ea"/>
            </a:endParaRPr>
          </a:p>
          <a:p>
            <a:pPr indent="0"/>
            <a:endParaRPr lang="zh-CN" altLang="en-US" sz="2000" dirty="0">
              <a:latin typeface="+mn-ea"/>
              <a:cs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326579" y="477082"/>
            <a:ext cx="1706880" cy="460375"/>
          </a:xfrm>
          <a:prstGeom prst="rect">
            <a:avLst/>
          </a:prstGeom>
          <a:noFill/>
        </p:spPr>
        <p:txBody>
          <a:bodyPr wrap="none" rtlCol="0">
            <a:spAutoFit/>
          </a:bodyPr>
          <a:lstStyle/>
          <a:p>
            <a:pPr indent="0" algn="l"/>
            <a:r>
              <a:rPr lang="zh-CN" sz="2400" b="1">
                <a:latin typeface="+mn-ea"/>
                <a:cs typeface="+mn-ea"/>
                <a:sym typeface="+mn-ea"/>
              </a:rPr>
              <a:t>配置项列表</a:t>
            </a:r>
            <a:endParaRPr lang="zh-CN" altLang="en-US" sz="2400" spc="500" dirty="0">
              <a:cs typeface="+mn-ea"/>
              <a:sym typeface="+mn-lt"/>
            </a:endParaRPr>
          </a:p>
        </p:txBody>
      </p:sp>
      <p:grpSp>
        <p:nvGrpSpPr>
          <p:cNvPr id="47" name="组合 46"/>
          <p:cNvGrpSpPr/>
          <p:nvPr/>
        </p:nvGrpSpPr>
        <p:grpSpPr>
          <a:xfrm>
            <a:off x="660401" y="406644"/>
            <a:ext cx="609356" cy="609356"/>
            <a:chOff x="7504635" y="3112377"/>
            <a:chExt cx="783759" cy="783759"/>
          </a:xfrm>
        </p:grpSpPr>
        <p:sp>
          <p:nvSpPr>
            <p:cNvPr id="30" name="椭圆 29"/>
            <p:cNvSpPr/>
            <p:nvPr/>
          </p:nvSpPr>
          <p:spPr bwMode="auto">
            <a:xfrm>
              <a:off x="7504635" y="3112377"/>
              <a:ext cx="783759" cy="783759"/>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31" name="椭圆 30"/>
            <p:cNvSpPr/>
            <p:nvPr/>
          </p:nvSpPr>
          <p:spPr bwMode="auto">
            <a:xfrm>
              <a:off x="7558118" y="3161969"/>
              <a:ext cx="676794" cy="6767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32" name="KSO_Shape"/>
            <p:cNvSpPr>
              <a:spLocks noChangeArrowheads="1"/>
            </p:cNvSpPr>
            <p:nvPr/>
          </p:nvSpPr>
          <p:spPr bwMode="auto">
            <a:xfrm>
              <a:off x="7631203" y="3338370"/>
              <a:ext cx="530623" cy="323010"/>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3"/>
            </a:solidFill>
            <a:ln>
              <a:noFill/>
            </a:ln>
          </p:spPr>
          <p:txBody>
            <a:bodyPr anchor="ctr" anchorCtr="1"/>
            <a:lstStyle/>
            <a:p>
              <a:endParaRPr lang="zh-CN" altLang="en-US">
                <a:cs typeface="+mn-ea"/>
                <a:sym typeface="+mn-lt"/>
              </a:endParaRPr>
            </a:p>
          </p:txBody>
        </p:sp>
      </p:grpSp>
      <p:sp>
        <p:nvSpPr>
          <p:cNvPr id="9" name="矩形 8"/>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graphicFrame>
        <p:nvGraphicFramePr>
          <p:cNvPr id="4" name="表格 3"/>
          <p:cNvGraphicFramePr/>
          <p:nvPr>
            <p:custDataLst>
              <p:tags r:id="rId1"/>
            </p:custDataLst>
          </p:nvPr>
        </p:nvGraphicFramePr>
        <p:xfrm>
          <a:off x="1675130" y="1598295"/>
          <a:ext cx="8147050" cy="4102100"/>
        </p:xfrm>
        <a:graphic>
          <a:graphicData uri="http://schemas.openxmlformats.org/drawingml/2006/table">
            <a:tbl>
              <a:tblPr firstRow="1" bandRow="1">
                <a:tableStyleId>{5940675A-B579-460E-94D1-54222C63F5DA}</a:tableStyleId>
              </a:tblPr>
              <a:tblGrid>
                <a:gridCol w="1247775">
                  <a:extLst>
                    <a:ext uri="{9D8B030D-6E8A-4147-A177-3AD203B41FA5}">
                      <a16:colId xmlns:a16="http://schemas.microsoft.com/office/drawing/2014/main" val="20000"/>
                    </a:ext>
                  </a:extLst>
                </a:gridCol>
                <a:gridCol w="835025">
                  <a:extLst>
                    <a:ext uri="{9D8B030D-6E8A-4147-A177-3AD203B41FA5}">
                      <a16:colId xmlns:a16="http://schemas.microsoft.com/office/drawing/2014/main" val="20001"/>
                    </a:ext>
                  </a:extLst>
                </a:gridCol>
                <a:gridCol w="2504440">
                  <a:extLst>
                    <a:ext uri="{9D8B030D-6E8A-4147-A177-3AD203B41FA5}">
                      <a16:colId xmlns:a16="http://schemas.microsoft.com/office/drawing/2014/main" val="20002"/>
                    </a:ext>
                  </a:extLst>
                </a:gridCol>
                <a:gridCol w="1673225">
                  <a:extLst>
                    <a:ext uri="{9D8B030D-6E8A-4147-A177-3AD203B41FA5}">
                      <a16:colId xmlns:a16="http://schemas.microsoft.com/office/drawing/2014/main" val="20003"/>
                    </a:ext>
                  </a:extLst>
                </a:gridCol>
                <a:gridCol w="1886585">
                  <a:extLst>
                    <a:ext uri="{9D8B030D-6E8A-4147-A177-3AD203B41FA5}">
                      <a16:colId xmlns:a16="http://schemas.microsoft.com/office/drawing/2014/main" val="20004"/>
                    </a:ext>
                  </a:extLst>
                </a:gridCol>
              </a:tblGrid>
              <a:tr h="586105">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基线名称</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EF2CC"/>
                    </a:solidFill>
                  </a:tcPr>
                </a:tc>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编号</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EF2CC"/>
                    </a:solidFill>
                  </a:tcPr>
                </a:tc>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配置项名称</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EF2CC"/>
                    </a:solidFill>
                  </a:tcPr>
                </a:tc>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计划基线时间</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EF2CC"/>
                    </a:solidFill>
                  </a:tcPr>
                </a:tc>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负责人</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EF2CC"/>
                    </a:solidFill>
                  </a:tcPr>
                </a:tc>
                <a:extLst>
                  <a:ext uri="{0D108BD9-81ED-4DB2-BD59-A6C34878D82A}">
                    <a16:rowId xmlns:a16="http://schemas.microsoft.com/office/drawing/2014/main" val="10000"/>
                  </a:ext>
                </a:extLst>
              </a:tr>
              <a:tr h="35179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启动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人员名单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2020/9/8</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汪一帆</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1155">
                <a:tc rowSpan="6">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策划</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工作计划</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2020/9/10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汪一帆</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115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3</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项目管理计划</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2020/9/10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申志宇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179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成本计划</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2020/9/10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冯蒙博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179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进度计划</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2020/9/10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242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6</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配置计划</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2020/9/10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申志宇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115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测试计划</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2020/9/10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5179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需求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8</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需求规格说明书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2020/9/10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主文浩、张雅彬</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5179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设计</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9</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数据结构设计说明书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2020/9/11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5115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编码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10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源代码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2020/9/18</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custDataLst>
              <p:tags r:id="rId1"/>
            </p:custDataLst>
          </p:nvPr>
        </p:nvGraphicFramePr>
        <p:xfrm>
          <a:off x="2092960" y="1930400"/>
          <a:ext cx="7566025" cy="2657475"/>
        </p:xfrm>
        <a:graphic>
          <a:graphicData uri="http://schemas.openxmlformats.org/drawingml/2006/table">
            <a:tbl>
              <a:tblPr firstRow="1" bandRow="1">
                <a:tableStyleId>{5940675A-B579-460E-94D1-54222C63F5DA}</a:tableStyleId>
              </a:tblPr>
              <a:tblGrid>
                <a:gridCol w="1158875">
                  <a:extLst>
                    <a:ext uri="{9D8B030D-6E8A-4147-A177-3AD203B41FA5}">
                      <a16:colId xmlns:a16="http://schemas.microsoft.com/office/drawing/2014/main" val="20000"/>
                    </a:ext>
                  </a:extLst>
                </a:gridCol>
                <a:gridCol w="775335">
                  <a:extLst>
                    <a:ext uri="{9D8B030D-6E8A-4147-A177-3AD203B41FA5}">
                      <a16:colId xmlns:a16="http://schemas.microsoft.com/office/drawing/2014/main" val="20001"/>
                    </a:ext>
                  </a:extLst>
                </a:gridCol>
                <a:gridCol w="2326005">
                  <a:extLst>
                    <a:ext uri="{9D8B030D-6E8A-4147-A177-3AD203B41FA5}">
                      <a16:colId xmlns:a16="http://schemas.microsoft.com/office/drawing/2014/main" val="20002"/>
                    </a:ext>
                  </a:extLst>
                </a:gridCol>
                <a:gridCol w="1553845">
                  <a:extLst>
                    <a:ext uri="{9D8B030D-6E8A-4147-A177-3AD203B41FA5}">
                      <a16:colId xmlns:a16="http://schemas.microsoft.com/office/drawing/2014/main" val="20003"/>
                    </a:ext>
                  </a:extLst>
                </a:gridCol>
                <a:gridCol w="1751965">
                  <a:extLst>
                    <a:ext uri="{9D8B030D-6E8A-4147-A177-3AD203B41FA5}">
                      <a16:colId xmlns:a16="http://schemas.microsoft.com/office/drawing/2014/main" val="20004"/>
                    </a:ext>
                  </a:extLst>
                </a:gridCol>
              </a:tblGrid>
              <a:tr h="74041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11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可执行文件</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2020/9/20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3730">
                <a:tc rowSpan="2">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开发阶段测试用例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2020/9/21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436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13</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测试报告</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2020/9/23</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897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验收与交付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14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用户手册</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2020/9/20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34A1182-3533-454D-A0CF-1010C3624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487" y="1311996"/>
            <a:ext cx="10509828" cy="5178947"/>
          </a:xfrm>
          <a:prstGeom prst="rect">
            <a:avLst/>
          </a:prstGeom>
        </p:spPr>
      </p:pic>
    </p:spTree>
    <p:extLst>
      <p:ext uri="{BB962C8B-B14F-4D97-AF65-F5344CB8AC3E}">
        <p14:creationId xmlns:p14="http://schemas.microsoft.com/office/powerpoint/2010/main" val="1872193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FF9F660-4150-4928-AFA9-C7013EC1F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422" y="1184987"/>
            <a:ext cx="10597155" cy="5221980"/>
          </a:xfrm>
          <a:prstGeom prst="rect">
            <a:avLst/>
          </a:prstGeom>
        </p:spPr>
      </p:pic>
    </p:spTree>
    <p:extLst>
      <p:ext uri="{BB962C8B-B14F-4D97-AF65-F5344CB8AC3E}">
        <p14:creationId xmlns:p14="http://schemas.microsoft.com/office/powerpoint/2010/main" val="3198408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占位符 35"/>
          <p:cNvSpPr>
            <a:spLocks noGrp="1"/>
          </p:cNvSpPr>
          <p:nvPr>
            <p:ph type="body" sz="quarter" idx="14"/>
          </p:nvPr>
        </p:nvSpPr>
        <p:spPr>
          <a:xfrm>
            <a:off x="3547372" y="2133281"/>
            <a:ext cx="5236152" cy="1515220"/>
          </a:xfrm>
        </p:spPr>
        <p:txBody>
          <a:bodyPr>
            <a:normAutofit/>
          </a:bodyPr>
          <a:lstStyle/>
          <a:p>
            <a:r>
              <a:rPr lang="en-US" altLang="zh-CN" sz="8800" b="1" dirty="0">
                <a:gradFill>
                  <a:gsLst>
                    <a:gs pos="24000">
                      <a:srgbClr val="959595"/>
                    </a:gs>
                    <a:gs pos="0">
                      <a:schemeClr val="bg1"/>
                    </a:gs>
                    <a:gs pos="100000">
                      <a:schemeClr val="accent6">
                        <a:lumMod val="50000"/>
                      </a:schemeClr>
                    </a:gs>
                  </a:gsLst>
                  <a:lin ang="16200000" scaled="1"/>
                </a:gradFill>
                <a:latin typeface="+mn-lt"/>
                <a:ea typeface="+mn-ea"/>
                <a:cs typeface="+mn-ea"/>
                <a:sym typeface="+mn-lt"/>
              </a:rPr>
              <a:t>THANKS</a:t>
            </a:r>
            <a:endParaRPr lang="zh-CN" altLang="en-US" sz="8800" b="1" dirty="0">
              <a:gradFill>
                <a:gsLst>
                  <a:gs pos="14000">
                    <a:srgbClr val="959595"/>
                  </a:gs>
                  <a:gs pos="0">
                    <a:schemeClr val="bg1"/>
                  </a:gs>
                  <a:gs pos="100000">
                    <a:schemeClr val="accent6">
                      <a:lumMod val="50000"/>
                    </a:schemeClr>
                  </a:gs>
                </a:gsLst>
                <a:lin ang="16200000" scaled="1"/>
              </a:gradFill>
              <a:latin typeface="+mn-lt"/>
              <a:ea typeface="+mn-ea"/>
              <a:cs typeface="+mn-ea"/>
              <a:sym typeface="+mn-lt"/>
            </a:endParaRPr>
          </a:p>
        </p:txBody>
      </p:sp>
      <p:pic>
        <p:nvPicPr>
          <p:cNvPr id="3" name="图片 2"/>
          <p:cNvPicPr>
            <a:picLocks noChangeAspect="1"/>
          </p:cNvPicPr>
          <p:nvPr/>
        </p:nvPicPr>
        <p:blipFill>
          <a:blip r:embed="rId3" cstate="print">
            <a:alphaModFix amt="70000"/>
            <a:extLst>
              <a:ext uri="{BEBA8EAE-BF5A-486C-A8C5-ECC9F3942E4B}">
                <a14:imgProps xmlns:a14="http://schemas.microsoft.com/office/drawing/2010/main">
                  <a14:imgLayer r:embed="rId4">
                    <a14:imgEffect>
                      <a14:backgroundRemoval t="9726" b="89776" l="6000" r="90000">
                        <a14:foregroundMark x1="69500" y1="58603" x2="69500" y2="58603"/>
                        <a14:foregroundMark x1="83250" y1="57731" x2="83250" y2="57731"/>
                        <a14:foregroundMark x1="45750" y1="77431" x2="45750" y2="77431"/>
                        <a14:foregroundMark x1="72000" y1="80923" x2="72000" y2="80923"/>
                        <a14:foregroundMark x1="9250" y1="61222" x2="9250" y2="61222"/>
                        <a14:foregroundMark x1="10750" y1="69077" x2="10750" y2="69077"/>
                        <a14:foregroundMark x1="21250" y1="63840" x2="21250" y2="63840"/>
                        <a14:foregroundMark x1="21250" y1="61097" x2="21250" y2="61097"/>
                        <a14:foregroundMark x1="20750" y1="56733" x2="20750" y2="56733"/>
                        <a14:foregroundMark x1="11000" y1="53616" x2="11000" y2="53616"/>
                        <a14:foregroundMark x1="39500" y1="39651" x2="39500" y2="39651"/>
                        <a14:foregroundMark x1="46000" y1="32170" x2="46000" y2="32170"/>
                        <a14:foregroundMark x1="52750" y1="36908" x2="52750" y2="36908"/>
                        <a14:foregroundMark x1="70000" y1="39900" x2="70000" y2="39900"/>
                        <a14:foregroundMark x1="75250" y1="33416" x2="75250" y2="33416"/>
                        <a14:foregroundMark x1="83250" y1="36284" x2="83250" y2="36284"/>
                        <a14:foregroundMark x1="70750" y1="16833" x2="70750" y2="16833"/>
                        <a14:foregroundMark x1="49250" y1="16833" x2="49250" y2="16833"/>
                        <a14:foregroundMark x1="50000" y1="10224" x2="50000" y2="10224"/>
                        <a14:foregroundMark x1="18500" y1="11222" x2="18500" y2="11222"/>
                        <a14:foregroundMark x1="23250" y1="9975" x2="23250" y2="9975"/>
                        <a14:foregroundMark x1="17500" y1="15461" x2="17500" y2="15461"/>
                        <a14:foregroundMark x1="20000" y1="13965" x2="20000" y2="13965"/>
                        <a14:foregroundMark x1="18500" y1="18828" x2="18500" y2="18828"/>
                        <a14:foregroundMark x1="17250" y1="22444" x2="17250" y2="22444"/>
                        <a14:foregroundMark x1="20750" y1="26559" x2="20750" y2="26559"/>
                        <a14:foregroundMark x1="19250" y1="31671" x2="19250" y2="31671"/>
                        <a14:foregroundMark x1="21000" y1="36908" x2="21000" y2="36908"/>
                        <a14:foregroundMark x1="18500" y1="43392" x2="18500" y2="43392"/>
                        <a14:foregroundMark x1="22500" y1="41272" x2="22500" y2="41272"/>
                        <a14:foregroundMark x1="24000" y1="42768" x2="24000" y2="42768"/>
                        <a14:foregroundMark x1="18250" y1="48005" x2="18250" y2="48005"/>
                        <a14:foregroundMark x1="18250" y1="46633" x2="18250" y2="46633"/>
                        <a14:foregroundMark x1="20250" y1="48130" x2="20250" y2="48130"/>
                        <a14:foregroundMark x1="21750" y1="47880" x2="21750" y2="47880"/>
                        <a14:foregroundMark x1="24750" y1="46758" x2="24750" y2="46758"/>
                        <a14:foregroundMark x1="20750" y1="54863" x2="20750" y2="54863"/>
                        <a14:foregroundMark x1="14000" y1="78678" x2="14000" y2="78678"/>
                        <a14:foregroundMark x1="6250" y1="78554" x2="6250" y2="78554"/>
                        <a14:foregroundMark x1="6250" y1="77307" x2="6250" y2="77307"/>
                        <a14:foregroundMark x1="10000" y1="80424" x2="10000" y2="80424"/>
                        <a14:foregroundMark x1="6000" y1="76808" x2="6000" y2="76808"/>
                        <a14:foregroundMark x1="10500" y1="76808" x2="10500" y2="76808"/>
                        <a14:foregroundMark x1="11000" y1="77805" x2="11000" y2="77805"/>
                        <a14:foregroundMark x1="14000" y1="79052" x2="14000" y2="79052"/>
                        <a14:foregroundMark x1="6000" y1="79177" x2="6000" y2="79177"/>
                        <a14:foregroundMark x1="6500" y1="80175" x2="6500" y2="80175"/>
                        <a14:foregroundMark x1="6500" y1="80050" x2="6500" y2="80050"/>
                        <a14:foregroundMark x1="6500" y1="80673" x2="6500" y2="80673"/>
                        <a14:foregroundMark x1="20500" y1="65960" x2="20500" y2="65960"/>
                        <a14:foregroundMark x1="23500" y1="59601" x2="23500" y2="59601"/>
                        <a14:foregroundMark x1="18000" y1="60349" x2="18000" y2="60349"/>
                        <a14:foregroundMark x1="21000" y1="60349" x2="21000" y2="60349"/>
                        <a14:foregroundMark x1="21250" y1="59601" x2="21250" y2="59601"/>
                        <a14:foregroundMark x1="20750" y1="59102" x2="20750" y2="59102"/>
                        <a14:foregroundMark x1="21750" y1="54988" x2="21750" y2="54988"/>
                        <a14:foregroundMark x1="23000" y1="56983" x2="23000" y2="56983"/>
                        <a14:foregroundMark x1="22750" y1="66209" x2="22750" y2="66209"/>
                        <a14:foregroundMark x1="22250" y1="44264" x2="22250" y2="44264"/>
                        <a14:backgroundMark x1="85750" y1="16085" x2="85750" y2="16085"/>
                        <a14:backgroundMark x1="82250" y1="16209" x2="82250" y2="16209"/>
                        <a14:backgroundMark x1="78750" y1="17207" x2="78750" y2="17207"/>
                        <a14:backgroundMark x1="48250" y1="8603" x2="48250" y2="8603"/>
                        <a14:backgroundMark x1="73500" y1="58978" x2="73500" y2="58978"/>
                        <a14:backgroundMark x1="82000" y1="79426" x2="82000" y2="79426"/>
                        <a14:backgroundMark x1="13250" y1="71820" x2="13250" y2="71820"/>
                        <a14:backgroundMark x1="19250" y1="18204" x2="19250" y2="18204"/>
                        <a14:backgroundMark x1="20000" y1="16459" x2="20000" y2="16459"/>
                        <a14:backgroundMark x1="22500" y1="65586" x2="22500" y2="65586"/>
                      </a14:backgroundRemoval>
                    </a14:imgEffect>
                  </a14:imgLayer>
                </a14:imgProps>
              </a:ext>
              <a:ext uri="{28A0092B-C50C-407E-A947-70E740481C1C}">
                <a14:useLocalDpi xmlns:a14="http://schemas.microsoft.com/office/drawing/2010/main" val="0"/>
              </a:ext>
            </a:extLst>
          </a:blip>
          <a:stretch>
            <a:fillRect/>
          </a:stretch>
        </p:blipFill>
        <p:spPr>
          <a:xfrm>
            <a:off x="10372164" y="624822"/>
            <a:ext cx="1161024" cy="2327854"/>
          </a:xfrm>
          <a:prstGeom prst="rect">
            <a:avLst/>
          </a:prstGeom>
        </p:spPr>
      </p:pic>
      <p:sp>
        <p:nvSpPr>
          <p:cNvPr id="7" name="文本占位符 36"/>
          <p:cNvSpPr>
            <a:spLocks noGrp="1"/>
          </p:cNvSpPr>
          <p:nvPr>
            <p:ph type="body" sz="quarter" idx="15"/>
          </p:nvPr>
        </p:nvSpPr>
        <p:spPr>
          <a:xfrm>
            <a:off x="5015695" y="3552376"/>
            <a:ext cx="2299507" cy="473974"/>
          </a:xfrm>
        </p:spPr>
        <p:txBody>
          <a:bodyPr>
            <a:normAutofit fontScale="97500"/>
          </a:bodyPr>
          <a:lstStyle/>
          <a:p>
            <a:pPr marL="0" indent="0">
              <a:buNone/>
            </a:pPr>
            <a:r>
              <a:rPr lang="en-US" altLang="zh-CN" b="1" dirty="0">
                <a:solidFill>
                  <a:schemeClr val="accent6">
                    <a:lumMod val="50000"/>
                  </a:schemeClr>
                </a:solidFill>
                <a:latin typeface="+mn-lt"/>
                <a:ea typeface="+mn-ea"/>
                <a:cs typeface="+mn-ea"/>
                <a:sym typeface="+mn-lt"/>
              </a:rPr>
              <a:t>2020.9.10</a:t>
            </a:r>
            <a:endParaRPr lang="zh-CN" altLang="en-US" b="1" dirty="0">
              <a:solidFill>
                <a:schemeClr val="accent6">
                  <a:lumMod val="50000"/>
                </a:schemeClr>
              </a:solidFill>
              <a:latin typeface="+mn-lt"/>
              <a:ea typeface="+mn-ea"/>
              <a:cs typeface="+mn-ea"/>
              <a:sym typeface="+mn-lt"/>
            </a:endParaRPr>
          </a:p>
        </p:txBody>
      </p:sp>
      <p:cxnSp>
        <p:nvCxnSpPr>
          <p:cNvPr id="8" name="直接连接符 7"/>
          <p:cNvCxnSpPr/>
          <p:nvPr/>
        </p:nvCxnSpPr>
        <p:spPr>
          <a:xfrm flipH="1">
            <a:off x="4021071" y="3758190"/>
            <a:ext cx="994624"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7155662" y="3751408"/>
            <a:ext cx="994624"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774419" y="1972319"/>
            <a:ext cx="3876675" cy="460375"/>
          </a:xfrm>
          <a:prstGeom prst="rect">
            <a:avLst/>
          </a:prstGeom>
          <a:noFill/>
        </p:spPr>
        <p:txBody>
          <a:bodyPr wrap="none" rtlCol="0">
            <a:spAutoFit/>
          </a:bodyPr>
          <a:lstStyle/>
          <a:p>
            <a:r>
              <a:rPr lang="en-US" altLang="zh-CN" sz="2400" spc="500" dirty="0">
                <a:cs typeface="+mn-ea"/>
                <a:sym typeface="+mn-lt"/>
              </a:rPr>
              <a:t>1.</a:t>
            </a:r>
            <a:r>
              <a:rPr lang="zh-CN" altLang="en-US" sz="2400" spc="500" dirty="0">
                <a:cs typeface="+mn-ea"/>
                <a:sym typeface="+mn-lt"/>
              </a:rPr>
              <a:t>小组成员分工及角色</a:t>
            </a:r>
          </a:p>
        </p:txBody>
      </p:sp>
      <p:sp>
        <p:nvSpPr>
          <p:cNvPr id="6" name="文本框 5"/>
          <p:cNvSpPr txBox="1"/>
          <p:nvPr/>
        </p:nvSpPr>
        <p:spPr>
          <a:xfrm>
            <a:off x="7774420" y="2811938"/>
            <a:ext cx="2771775" cy="460375"/>
          </a:xfrm>
          <a:prstGeom prst="rect">
            <a:avLst/>
          </a:prstGeom>
          <a:noFill/>
        </p:spPr>
        <p:txBody>
          <a:bodyPr wrap="none" rtlCol="0">
            <a:spAutoFit/>
          </a:bodyPr>
          <a:lstStyle/>
          <a:p>
            <a:r>
              <a:rPr lang="en-US" altLang="zh-CN" sz="2400" spc="500" dirty="0">
                <a:cs typeface="+mn-ea"/>
                <a:sym typeface="+mn-lt"/>
              </a:rPr>
              <a:t>2.</a:t>
            </a:r>
            <a:r>
              <a:rPr lang="zh-CN" altLang="en-US" sz="2400" spc="500" dirty="0">
                <a:cs typeface="+mn-ea"/>
                <a:sym typeface="+mn-lt"/>
              </a:rPr>
              <a:t>初步工作计划</a:t>
            </a:r>
          </a:p>
        </p:txBody>
      </p:sp>
      <p:sp>
        <p:nvSpPr>
          <p:cNvPr id="7" name="文本框 6"/>
          <p:cNvSpPr txBox="1"/>
          <p:nvPr/>
        </p:nvSpPr>
        <p:spPr>
          <a:xfrm>
            <a:off x="7774419" y="3728402"/>
            <a:ext cx="2035175" cy="460375"/>
          </a:xfrm>
          <a:prstGeom prst="rect">
            <a:avLst/>
          </a:prstGeom>
          <a:noFill/>
        </p:spPr>
        <p:txBody>
          <a:bodyPr wrap="none" rtlCol="0">
            <a:spAutoFit/>
          </a:bodyPr>
          <a:lstStyle/>
          <a:p>
            <a:r>
              <a:rPr lang="en-US" altLang="zh-CN" sz="2400" spc="500" dirty="0">
                <a:cs typeface="+mn-ea"/>
                <a:sym typeface="+mn-lt"/>
              </a:rPr>
              <a:t>3.</a:t>
            </a:r>
            <a:r>
              <a:rPr lang="zh-CN" altLang="en-US" sz="2400" spc="500" dirty="0">
                <a:cs typeface="+mn-ea"/>
                <a:sym typeface="+mn-lt"/>
              </a:rPr>
              <a:t>需求分析</a:t>
            </a:r>
          </a:p>
        </p:txBody>
      </p:sp>
      <p:sp>
        <p:nvSpPr>
          <p:cNvPr id="8" name="文本框 7"/>
          <p:cNvSpPr txBox="1"/>
          <p:nvPr/>
        </p:nvSpPr>
        <p:spPr>
          <a:xfrm>
            <a:off x="7774419" y="4600947"/>
            <a:ext cx="2771775" cy="460375"/>
          </a:xfrm>
          <a:prstGeom prst="rect">
            <a:avLst/>
          </a:prstGeom>
          <a:noFill/>
        </p:spPr>
        <p:txBody>
          <a:bodyPr wrap="none" rtlCol="0">
            <a:spAutoFit/>
          </a:bodyPr>
          <a:lstStyle/>
          <a:p>
            <a:r>
              <a:rPr lang="en-US" altLang="zh-CN" sz="2400" spc="500" dirty="0">
                <a:cs typeface="+mn-ea"/>
                <a:sym typeface="+mn-lt"/>
              </a:rPr>
              <a:t>4.</a:t>
            </a:r>
            <a:r>
              <a:rPr lang="zh-CN" altLang="en-US" sz="2400" spc="500" dirty="0">
                <a:cs typeface="+mn-ea"/>
                <a:sym typeface="+mn-lt"/>
              </a:rPr>
              <a:t>配置管理计划</a:t>
            </a:r>
          </a:p>
        </p:txBody>
      </p:sp>
      <p:grpSp>
        <p:nvGrpSpPr>
          <p:cNvPr id="9" name="组合 8"/>
          <p:cNvGrpSpPr/>
          <p:nvPr/>
        </p:nvGrpSpPr>
        <p:grpSpPr>
          <a:xfrm>
            <a:off x="0" y="-495580"/>
            <a:ext cx="7891109" cy="7698892"/>
            <a:chOff x="0" y="-495580"/>
            <a:chExt cx="7891109" cy="7698892"/>
          </a:xfrm>
        </p:grpSpPr>
        <p:pic>
          <p:nvPicPr>
            <p:cNvPr id="50" name="图片 49"/>
            <p:cNvPicPr>
              <a:picLocks noChangeAspect="1"/>
            </p:cNvPicPr>
            <p:nvPr/>
          </p:nvPicPr>
          <p:blipFill rotWithShape="1">
            <a:blip r:embed="rId3" cstate="print">
              <a:extLst>
                <a:ext uri="{28A0092B-C50C-407E-A947-70E740481C1C}">
                  <a14:useLocalDpi xmlns:a14="http://schemas.microsoft.com/office/drawing/2010/main" val="0"/>
                </a:ext>
              </a:extLst>
            </a:blip>
            <a:srcRect l="3264" r="17803"/>
            <a:stretch>
              <a:fillRect/>
            </a:stretch>
          </p:blipFill>
          <p:spPr>
            <a:xfrm>
              <a:off x="0" y="-24943"/>
              <a:ext cx="7723626" cy="6882943"/>
            </a:xfrm>
            <a:custGeom>
              <a:avLst/>
              <a:gdLst>
                <a:gd name="connsiteX0" fmla="*/ 0 w 7723626"/>
                <a:gd name="connsiteY0" fmla="*/ 0 h 6882943"/>
                <a:gd name="connsiteX1" fmla="*/ 5399450 w 7723626"/>
                <a:gd name="connsiteY1" fmla="*/ 6837 h 6882943"/>
                <a:gd name="connsiteX2" fmla="*/ 3297932 w 7723626"/>
                <a:gd name="connsiteY2" fmla="*/ 4919720 h 6882943"/>
                <a:gd name="connsiteX3" fmla="*/ 7723626 w 7723626"/>
                <a:gd name="connsiteY3" fmla="*/ 6882942 h 6882943"/>
                <a:gd name="connsiteX4" fmla="*/ 0 w 7723626"/>
                <a:gd name="connsiteY4" fmla="*/ 6882943 h 6882943"/>
                <a:gd name="connsiteX5" fmla="*/ 0 w 7723626"/>
                <a:gd name="connsiteY5" fmla="*/ 0 h 688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3626" h="6882943">
                  <a:moveTo>
                    <a:pt x="0" y="0"/>
                  </a:moveTo>
                  <a:lnTo>
                    <a:pt x="5399450" y="6837"/>
                  </a:lnTo>
                  <a:lnTo>
                    <a:pt x="3297932" y="4919720"/>
                  </a:lnTo>
                  <a:lnTo>
                    <a:pt x="7723626" y="6882942"/>
                  </a:lnTo>
                  <a:lnTo>
                    <a:pt x="0" y="6882943"/>
                  </a:lnTo>
                  <a:lnTo>
                    <a:pt x="0" y="0"/>
                  </a:lnTo>
                  <a:close/>
                </a:path>
              </a:pathLst>
            </a:custGeom>
          </p:spPr>
        </p:pic>
        <p:sp>
          <p:nvSpPr>
            <p:cNvPr id="2" name="矩形 1"/>
            <p:cNvSpPr/>
            <p:nvPr/>
          </p:nvSpPr>
          <p:spPr>
            <a:xfrm rot="6838167">
              <a:off x="5329341" y="3467694"/>
              <a:ext cx="179999" cy="494353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26" name="矩形 25"/>
            <p:cNvSpPr/>
            <p:nvPr/>
          </p:nvSpPr>
          <p:spPr>
            <a:xfrm rot="1404088">
              <a:off x="3808190" y="-495580"/>
              <a:ext cx="158550" cy="76988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grpSp>
      <p:grpSp>
        <p:nvGrpSpPr>
          <p:cNvPr id="49" name="组合 48"/>
          <p:cNvGrpSpPr/>
          <p:nvPr/>
        </p:nvGrpSpPr>
        <p:grpSpPr>
          <a:xfrm>
            <a:off x="4629637" y="2742238"/>
            <a:ext cx="2196813" cy="1446550"/>
            <a:chOff x="4023223" y="2630592"/>
            <a:chExt cx="2196813" cy="1446550"/>
          </a:xfrm>
        </p:grpSpPr>
        <p:sp>
          <p:nvSpPr>
            <p:cNvPr id="4" name="文本框 3"/>
            <p:cNvSpPr txBox="1"/>
            <p:nvPr/>
          </p:nvSpPr>
          <p:spPr>
            <a:xfrm>
              <a:off x="4621666" y="2859030"/>
              <a:ext cx="1415772" cy="830997"/>
            </a:xfrm>
            <a:prstGeom prst="rect">
              <a:avLst/>
            </a:prstGeom>
            <a:noFill/>
          </p:spPr>
          <p:txBody>
            <a:bodyPr wrap="none" rtlCol="0">
              <a:spAutoFit/>
            </a:bodyPr>
            <a:lstStyle/>
            <a:p>
              <a:pPr algn="ctr"/>
              <a:r>
                <a:rPr lang="zh-CN" altLang="en-US" sz="4800" dirty="0">
                  <a:solidFill>
                    <a:schemeClr val="accent3">
                      <a:lumMod val="100000"/>
                    </a:schemeClr>
                  </a:solidFill>
                  <a:cs typeface="+mn-ea"/>
                  <a:sym typeface="+mn-lt"/>
                </a:rPr>
                <a:t>目录</a:t>
              </a:r>
              <a:endParaRPr lang="en-US" altLang="zh-CN" sz="4800" dirty="0">
                <a:solidFill>
                  <a:schemeClr val="accent3">
                    <a:lumMod val="100000"/>
                  </a:schemeClr>
                </a:solidFill>
                <a:cs typeface="+mn-ea"/>
                <a:sym typeface="+mn-lt"/>
              </a:endParaRPr>
            </a:p>
          </p:txBody>
        </p:sp>
        <p:sp>
          <p:nvSpPr>
            <p:cNvPr id="29" name="矩形 28"/>
            <p:cNvSpPr/>
            <p:nvPr/>
          </p:nvSpPr>
          <p:spPr>
            <a:xfrm>
              <a:off x="4565416" y="3510999"/>
              <a:ext cx="1654620" cy="461665"/>
            </a:xfrm>
            <a:prstGeom prst="rect">
              <a:avLst/>
            </a:prstGeom>
          </p:spPr>
          <p:txBody>
            <a:bodyPr wrap="none">
              <a:spAutoFit/>
            </a:bodyPr>
            <a:lstStyle/>
            <a:p>
              <a:pPr algn="ctr"/>
              <a:r>
                <a:rPr lang="en-US" altLang="zh-CN" sz="2400" dirty="0">
                  <a:cs typeface="+mn-ea"/>
                  <a:sym typeface="+mn-lt"/>
                </a:rPr>
                <a:t>ONTENTS</a:t>
              </a:r>
              <a:endParaRPr lang="zh-CN" altLang="en-US" sz="2400" dirty="0">
                <a:cs typeface="+mn-ea"/>
                <a:sym typeface="+mn-lt"/>
              </a:endParaRPr>
            </a:p>
          </p:txBody>
        </p:sp>
        <p:sp>
          <p:nvSpPr>
            <p:cNvPr id="35" name="矩形 34"/>
            <p:cNvSpPr/>
            <p:nvPr/>
          </p:nvSpPr>
          <p:spPr>
            <a:xfrm>
              <a:off x="4023223" y="2630592"/>
              <a:ext cx="552303" cy="1446550"/>
            </a:xfrm>
            <a:prstGeom prst="rect">
              <a:avLst/>
            </a:prstGeom>
          </p:spPr>
          <p:txBody>
            <a:bodyPr wrap="square">
              <a:spAutoFit/>
            </a:bodyPr>
            <a:lstStyle/>
            <a:p>
              <a:r>
                <a:rPr lang="en-US" altLang="zh-CN" sz="8800" dirty="0">
                  <a:latin typeface="仿宋" panose="02010609060101010101" pitchFamily="49" charset="-122"/>
                  <a:ea typeface="仿宋" panose="02010609060101010101" pitchFamily="49" charset="-122"/>
                  <a:cs typeface="+mn-ea"/>
                  <a:sym typeface="+mn-lt"/>
                </a:rPr>
                <a:t>C</a:t>
              </a:r>
              <a:endParaRPr lang="zh-CN" altLang="en-US" sz="8800" dirty="0">
                <a:latin typeface="仿宋" panose="02010609060101010101" pitchFamily="49" charset="-122"/>
                <a:ea typeface="仿宋" panose="02010609060101010101" pitchFamily="49" charset="-122"/>
                <a:cs typeface="+mn-ea"/>
                <a:sym typeface="+mn-lt"/>
              </a:endParaRPr>
            </a:p>
          </p:txBody>
        </p:sp>
      </p:grpSp>
      <p:pic>
        <p:nvPicPr>
          <p:cNvPr id="53" name="图片 52" descr="图片包含 物体&#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813" y="506943"/>
            <a:ext cx="2227605" cy="4572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9689" y="3219"/>
            <a:ext cx="9135416" cy="6851562"/>
          </a:xfrm>
          <a:prstGeom prst="rect">
            <a:avLst/>
          </a:prstGeom>
        </p:spPr>
      </p:pic>
      <p:sp>
        <p:nvSpPr>
          <p:cNvPr id="34" name="矩形 白1"/>
          <p:cNvSpPr/>
          <p:nvPr/>
        </p:nvSpPr>
        <p:spPr>
          <a:xfrm rot="5400000">
            <a:off x="4046220" y="-852805"/>
            <a:ext cx="6579235" cy="8841740"/>
          </a:xfrm>
          <a:prstGeom prst="rect">
            <a:avLst/>
          </a:prstGeom>
          <a:gradFill flip="none" rotWithShape="1">
            <a:gsLst>
              <a:gs pos="0">
                <a:srgbClr val="FFFFFF"/>
              </a:gs>
              <a:gs pos="100000">
                <a:srgbClr val="FFFFFF">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p:cNvSpPr txBox="1"/>
          <p:nvPr/>
        </p:nvSpPr>
        <p:spPr>
          <a:xfrm>
            <a:off x="1988754" y="613572"/>
            <a:ext cx="6469380" cy="706755"/>
          </a:xfrm>
          <a:prstGeom prst="rect">
            <a:avLst/>
          </a:prstGeom>
          <a:noFill/>
        </p:spPr>
        <p:txBody>
          <a:bodyPr wrap="none" rtlCol="0">
            <a:spAutoFit/>
          </a:bodyPr>
          <a:lstStyle/>
          <a:p>
            <a:r>
              <a:rPr lang="zh-CN" altLang="en-US" sz="4000" spc="500" dirty="0">
                <a:cs typeface="+mn-ea"/>
                <a:sym typeface="+mn-lt"/>
              </a:rPr>
              <a:t>一、小组成员分工及角色</a:t>
            </a:r>
          </a:p>
        </p:txBody>
      </p:sp>
      <p:sp>
        <p:nvSpPr>
          <p:cNvPr id="41" name="矩形 40"/>
          <p:cNvSpPr/>
          <p:nvPr/>
        </p:nvSpPr>
        <p:spPr>
          <a:xfrm rot="5400000">
            <a:off x="2756210" y="4164721"/>
            <a:ext cx="152148"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grpSp>
        <p:nvGrpSpPr>
          <p:cNvPr id="17" name="组合 16"/>
          <p:cNvGrpSpPr/>
          <p:nvPr/>
        </p:nvGrpSpPr>
        <p:grpSpPr>
          <a:xfrm>
            <a:off x="1040727" y="589769"/>
            <a:ext cx="783759" cy="783759"/>
            <a:chOff x="7618532" y="3666322"/>
            <a:chExt cx="783759" cy="783759"/>
          </a:xfrm>
        </p:grpSpPr>
        <p:sp>
          <p:nvSpPr>
            <p:cNvPr id="18" name="椭圆 17"/>
            <p:cNvSpPr/>
            <p:nvPr/>
          </p:nvSpPr>
          <p:spPr bwMode="auto">
            <a:xfrm>
              <a:off x="7618532" y="3666322"/>
              <a:ext cx="783759" cy="783759"/>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9" name="椭圆 18"/>
            <p:cNvSpPr/>
            <p:nvPr/>
          </p:nvSpPr>
          <p:spPr bwMode="auto">
            <a:xfrm>
              <a:off x="7672014" y="3719804"/>
              <a:ext cx="676794" cy="6767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20" name="图形 19" descr="试管"/>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1985" y="3821120"/>
              <a:ext cx="493016" cy="493016"/>
            </a:xfrm>
            <a:prstGeom prst="rect">
              <a:avLst/>
            </a:prstGeom>
          </p:spPr>
        </p:pic>
      </p:grpSp>
      <p:pic>
        <p:nvPicPr>
          <p:cNvPr id="21" name="图片 20" descr="图片包含 物体&#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95289" y="436417"/>
            <a:ext cx="2823611" cy="579583"/>
          </a:xfrm>
          <a:prstGeom prst="rect">
            <a:avLst/>
          </a:prstGeom>
        </p:spPr>
      </p:pic>
      <p:sp>
        <p:nvSpPr>
          <p:cNvPr id="13" name="矩形 12"/>
          <p:cNvSpPr/>
          <p:nvPr/>
        </p:nvSpPr>
        <p:spPr>
          <a:xfrm rot="5400000">
            <a:off x="3777570" y="5009145"/>
            <a:ext cx="152149" cy="16808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graphicFrame>
        <p:nvGraphicFramePr>
          <p:cNvPr id="3" name="表格 2"/>
          <p:cNvGraphicFramePr/>
          <p:nvPr>
            <p:custDataLst>
              <p:tags r:id="rId1"/>
            </p:custDataLst>
          </p:nvPr>
        </p:nvGraphicFramePr>
        <p:xfrm>
          <a:off x="1323340" y="1469390"/>
          <a:ext cx="4824095" cy="4208780"/>
        </p:xfrm>
        <a:graphic>
          <a:graphicData uri="http://schemas.openxmlformats.org/drawingml/2006/table">
            <a:tbl>
              <a:tblPr firstRow="1" bandRow="1">
                <a:tableStyleId>{5C22544A-7EE6-4342-B048-85BDC9FD1C3A}</a:tableStyleId>
              </a:tblPr>
              <a:tblGrid>
                <a:gridCol w="523240">
                  <a:extLst>
                    <a:ext uri="{9D8B030D-6E8A-4147-A177-3AD203B41FA5}">
                      <a16:colId xmlns:a16="http://schemas.microsoft.com/office/drawing/2014/main" val="20000"/>
                    </a:ext>
                  </a:extLst>
                </a:gridCol>
                <a:gridCol w="1602740">
                  <a:extLst>
                    <a:ext uri="{9D8B030D-6E8A-4147-A177-3AD203B41FA5}">
                      <a16:colId xmlns:a16="http://schemas.microsoft.com/office/drawing/2014/main" val="20001"/>
                    </a:ext>
                  </a:extLst>
                </a:gridCol>
                <a:gridCol w="2698115">
                  <a:extLst>
                    <a:ext uri="{9D8B030D-6E8A-4147-A177-3AD203B41FA5}">
                      <a16:colId xmlns:a16="http://schemas.microsoft.com/office/drawing/2014/main" val="20002"/>
                    </a:ext>
                  </a:extLst>
                </a:gridCol>
              </a:tblGrid>
              <a:tr h="327025">
                <a:tc>
                  <a:txBody>
                    <a:bodyPr/>
                    <a:lstStyle/>
                    <a:p>
                      <a:pPr indent="0">
                        <a:buNone/>
                      </a:pPr>
                      <a:r>
                        <a:rPr lang="zh-CN" sz="1000" b="1">
                          <a:solidFill>
                            <a:srgbClr val="000000"/>
                          </a:solidFill>
                          <a:latin typeface="Arial" panose="020B0604020202020204" pitchFamily="34" charset="0"/>
                          <a:ea typeface="宋体" panose="02010600030101010101" pitchFamily="2" charset="-122"/>
                        </a:rPr>
                        <a:t>姓名</a:t>
                      </a:r>
                      <a:endParaRPr lang="en-US" altLang="en-US" sz="1000" b="1">
                        <a:solidFill>
                          <a:srgbClr val="000000"/>
                        </a:solidFill>
                        <a:latin typeface="宋体" panose="02010600030101010101" pitchFamily="2"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000" b="1">
                          <a:solidFill>
                            <a:srgbClr val="000000"/>
                          </a:solidFill>
                          <a:latin typeface="Arial" panose="020B0604020202020204" pitchFamily="34" charset="0"/>
                          <a:ea typeface="宋体" panose="02010600030101010101" pitchFamily="2" charset="-122"/>
                        </a:rPr>
                        <a:t>角色1（负责人）</a:t>
                      </a:r>
                      <a:endParaRPr lang="en-US" altLang="en-US" sz="1000" b="1">
                        <a:solidFill>
                          <a:srgbClr val="000000"/>
                        </a:solidFill>
                        <a:latin typeface="宋体" panose="02010600030101010101" pitchFamily="2"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000" b="1">
                          <a:solidFill>
                            <a:srgbClr val="000000"/>
                          </a:solidFill>
                          <a:latin typeface="Arial" panose="020B0604020202020204" pitchFamily="34" charset="0"/>
                          <a:ea typeface="宋体" panose="02010600030101010101" pitchFamily="2" charset="-122"/>
                        </a:rPr>
                        <a:t>角色2</a:t>
                      </a:r>
                      <a:endParaRPr lang="en-US" altLang="en-US" sz="1000" b="1">
                        <a:solidFill>
                          <a:srgbClr val="000000"/>
                        </a:solidFill>
                        <a:latin typeface="宋体" panose="02010600030101010101" pitchFamily="2"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795">
                <a:tc>
                  <a:txBody>
                    <a:bodyPr/>
                    <a:lstStyle/>
                    <a:p>
                      <a:pPr indent="0">
                        <a:buNone/>
                      </a:pPr>
                      <a:r>
                        <a:rPr lang="zh-CN" sz="1000" b="0">
                          <a:solidFill>
                            <a:srgbClr val="000000"/>
                          </a:solidFill>
                          <a:latin typeface="Arial" panose="020B0604020202020204" pitchFamily="34" charset="0"/>
                          <a:ea typeface="宋体" panose="02010600030101010101" pitchFamily="2" charset="-122"/>
                        </a:rPr>
                        <a:t>汪一帆</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000" b="0">
                          <a:solidFill>
                            <a:srgbClr val="000000"/>
                          </a:solidFill>
                          <a:latin typeface="Arial" panose="020B0604020202020204" pitchFamily="34" charset="0"/>
                          <a:ea typeface="宋体" panose="02010600030101010101" pitchFamily="2" charset="-122"/>
                        </a:rPr>
                        <a:t>项目经理</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000" b="0">
                          <a:solidFill>
                            <a:srgbClr val="000000"/>
                          </a:solidFill>
                          <a:latin typeface="Arial" panose="020B0604020202020204" pitchFamily="34" charset="0"/>
                          <a:ea typeface="宋体" panose="02010600030101010101" pitchFamily="2" charset="-122"/>
                        </a:rPr>
                        <a:t>程序员</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0065">
                <a:tc>
                  <a:txBody>
                    <a:bodyPr/>
                    <a:lstStyle/>
                    <a:p>
                      <a:pPr indent="0">
                        <a:buNone/>
                      </a:pPr>
                      <a:r>
                        <a:rPr lang="zh-CN" sz="1000" b="0">
                          <a:solidFill>
                            <a:srgbClr val="000000"/>
                          </a:solidFill>
                          <a:latin typeface="Arial" panose="020B0604020202020204" pitchFamily="34" charset="0"/>
                          <a:ea typeface="宋体" panose="02010600030101010101" pitchFamily="2" charset="-122"/>
                        </a:rPr>
                        <a:t>主文浩</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000" b="0">
                          <a:solidFill>
                            <a:srgbClr val="000000"/>
                          </a:solidFill>
                          <a:latin typeface="Arial" panose="020B0604020202020204" pitchFamily="34" charset="0"/>
                          <a:ea typeface="宋体" panose="02010600030101010101" pitchFamily="2" charset="-122"/>
                        </a:rPr>
                        <a:t>界面设计经理</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000" b="0">
                          <a:solidFill>
                            <a:srgbClr val="000000"/>
                          </a:solidFill>
                          <a:latin typeface="Arial" panose="020B0604020202020204" pitchFamily="34" charset="0"/>
                          <a:ea typeface="宋体" panose="02010600030101010101" pitchFamily="2" charset="-122"/>
                        </a:rPr>
                        <a:t>程序员</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0700">
                <a:tc>
                  <a:txBody>
                    <a:bodyPr/>
                    <a:lstStyle/>
                    <a:p>
                      <a:pPr indent="0">
                        <a:buNone/>
                      </a:pPr>
                      <a:r>
                        <a:rPr lang="zh-CN" sz="1000" b="0">
                          <a:solidFill>
                            <a:srgbClr val="000000"/>
                          </a:solidFill>
                          <a:latin typeface="Arial" panose="020B0604020202020204" pitchFamily="34" charset="0"/>
                          <a:ea typeface="宋体" panose="02010600030101010101" pitchFamily="2" charset="-122"/>
                        </a:rPr>
                        <a:t>申志宇</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000" b="0">
                          <a:solidFill>
                            <a:srgbClr val="000000"/>
                          </a:solidFill>
                          <a:latin typeface="Arial" panose="020B0604020202020204" pitchFamily="34" charset="0"/>
                          <a:ea typeface="宋体" panose="02010600030101010101" pitchFamily="2" charset="-122"/>
                        </a:rPr>
                        <a:t>架构设计经理</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000" b="0">
                          <a:solidFill>
                            <a:srgbClr val="000000"/>
                          </a:solidFill>
                          <a:latin typeface="Arial" panose="020B0604020202020204" pitchFamily="34" charset="0"/>
                          <a:ea typeface="宋体" panose="02010600030101010101" pitchFamily="2" charset="-122"/>
                        </a:rPr>
                        <a:t>程序员</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795">
                <a:tc>
                  <a:txBody>
                    <a:bodyPr/>
                    <a:lstStyle/>
                    <a:p>
                      <a:pPr indent="0">
                        <a:buNone/>
                      </a:pPr>
                      <a:r>
                        <a:rPr lang="zh-CN" sz="1000" b="0">
                          <a:solidFill>
                            <a:srgbClr val="000000"/>
                          </a:solidFill>
                          <a:latin typeface="Arial" panose="020B0604020202020204" pitchFamily="34" charset="0"/>
                          <a:ea typeface="宋体" panose="02010600030101010101" pitchFamily="2" charset="-122"/>
                        </a:rPr>
                        <a:t>张明熙</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000" b="0">
                          <a:solidFill>
                            <a:srgbClr val="000000"/>
                          </a:solidFill>
                          <a:latin typeface="Arial" panose="020B0604020202020204" pitchFamily="34" charset="0"/>
                          <a:ea typeface="宋体" panose="02010600030101010101" pitchFamily="2" charset="-122"/>
                        </a:rPr>
                        <a:t>软件项目经理</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000" b="0">
                          <a:solidFill>
                            <a:srgbClr val="000000"/>
                          </a:solidFill>
                          <a:latin typeface="Arial" panose="020B0604020202020204" pitchFamily="34" charset="0"/>
                          <a:ea typeface="宋体" panose="02010600030101010101" pitchFamily="2" charset="-122"/>
                        </a:rPr>
                        <a:t>会议记录人员</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7660">
                <a:tc>
                  <a:txBody>
                    <a:bodyPr/>
                    <a:lstStyle/>
                    <a:p>
                      <a:pPr indent="0">
                        <a:buNone/>
                      </a:pPr>
                      <a:r>
                        <a:rPr lang="zh-CN" sz="1000" b="0">
                          <a:solidFill>
                            <a:srgbClr val="000000"/>
                          </a:solidFill>
                          <a:latin typeface="Arial" panose="020B0604020202020204" pitchFamily="34" charset="0"/>
                          <a:ea typeface="宋体" panose="02010600030101010101" pitchFamily="2" charset="-122"/>
                        </a:rPr>
                        <a:t>胡港</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000" b="0">
                          <a:solidFill>
                            <a:srgbClr val="000000"/>
                          </a:solidFill>
                          <a:latin typeface="Arial" panose="020B0604020202020204" pitchFamily="34" charset="0"/>
                          <a:ea typeface="宋体" panose="02010600030101010101" pitchFamily="2" charset="-122"/>
                        </a:rPr>
                        <a:t>系统工程经理</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solidFill>
                            <a:srgbClr val="000000"/>
                          </a:solidFill>
                          <a:latin typeface="宋体" panose="02010600030101010101" pitchFamily="2" charset="-122"/>
                        </a:rPr>
                        <a:t>ppt制作</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56310">
                <a:tc>
                  <a:txBody>
                    <a:bodyPr/>
                    <a:lstStyle/>
                    <a:p>
                      <a:pPr indent="0">
                        <a:buNone/>
                      </a:pPr>
                      <a:r>
                        <a:rPr lang="zh-CN" sz="1000" b="0">
                          <a:solidFill>
                            <a:srgbClr val="000000"/>
                          </a:solidFill>
                          <a:latin typeface="Arial" panose="020B0604020202020204" pitchFamily="34" charset="0"/>
                          <a:ea typeface="宋体" panose="02010600030101010101" pitchFamily="2" charset="-122"/>
                        </a:rPr>
                        <a:t>冯蒙博</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000" b="0">
                          <a:solidFill>
                            <a:srgbClr val="000000"/>
                          </a:solidFill>
                          <a:latin typeface="Arial" panose="020B0604020202020204" pitchFamily="34" charset="0"/>
                          <a:ea typeface="宋体" panose="02010600030101010101" pitchFamily="2" charset="-122"/>
                        </a:rPr>
                        <a:t>项目测试经理</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000" b="0">
                          <a:solidFill>
                            <a:srgbClr val="000000"/>
                          </a:solidFill>
                          <a:latin typeface="Arial" panose="020B0604020202020204" pitchFamily="34" charset="0"/>
                          <a:ea typeface="宋体" panose="02010600030101010101" pitchFamily="2" charset="-122"/>
                        </a:rPr>
                        <a:t>程序员</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19430">
                <a:tc>
                  <a:txBody>
                    <a:bodyPr/>
                    <a:lstStyle/>
                    <a:p>
                      <a:pPr indent="0">
                        <a:buNone/>
                      </a:pPr>
                      <a:r>
                        <a:rPr lang="zh-CN" sz="1000" b="0">
                          <a:solidFill>
                            <a:srgbClr val="000000"/>
                          </a:solidFill>
                          <a:latin typeface="Arial" panose="020B0604020202020204" pitchFamily="34" charset="0"/>
                          <a:ea typeface="宋体" panose="02010600030101010101" pitchFamily="2" charset="-122"/>
                        </a:rPr>
                        <a:t>张雅彬</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000" b="0">
                          <a:solidFill>
                            <a:srgbClr val="000000"/>
                          </a:solidFill>
                          <a:latin typeface="Arial" panose="020B0604020202020204" pitchFamily="34" charset="0"/>
                          <a:ea typeface="宋体" panose="02010600030101010101" pitchFamily="2" charset="-122"/>
                        </a:rPr>
                        <a:t>软件配置经理</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000" b="0">
                          <a:solidFill>
                            <a:srgbClr val="000000"/>
                          </a:solidFill>
                          <a:latin typeface="Arial" panose="020B0604020202020204" pitchFamily="34" charset="0"/>
                          <a:ea typeface="宋体" panose="02010600030101010101" pitchFamily="2" charset="-122"/>
                        </a:rPr>
                        <a:t>程序员</a:t>
                      </a:r>
                      <a:endParaRPr lang="en-US" altLang="en-US" sz="10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689" y="3219"/>
            <a:ext cx="9135417" cy="6851562"/>
          </a:xfrm>
          <a:prstGeom prst="rect">
            <a:avLst/>
          </a:prstGeom>
        </p:spPr>
      </p:pic>
      <p:sp>
        <p:nvSpPr>
          <p:cNvPr id="34" name="矩形 白1"/>
          <p:cNvSpPr/>
          <p:nvPr/>
        </p:nvSpPr>
        <p:spPr>
          <a:xfrm rot="5400000">
            <a:off x="1097525" y="-1094130"/>
            <a:ext cx="6858002" cy="9052613"/>
          </a:xfrm>
          <a:prstGeom prst="rect">
            <a:avLst/>
          </a:prstGeom>
          <a:gradFill flip="none" rotWithShape="1">
            <a:gsLst>
              <a:gs pos="0">
                <a:srgbClr val="FFFFFF"/>
              </a:gs>
              <a:gs pos="100000">
                <a:srgbClr val="FFFFFF">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p:cNvSpPr txBox="1"/>
          <p:nvPr/>
        </p:nvSpPr>
        <p:spPr>
          <a:xfrm>
            <a:off x="2273935" y="2051050"/>
            <a:ext cx="4755515" cy="706755"/>
          </a:xfrm>
          <a:prstGeom prst="rect">
            <a:avLst/>
          </a:prstGeom>
          <a:noFill/>
        </p:spPr>
        <p:txBody>
          <a:bodyPr wrap="square" rtlCol="0">
            <a:spAutoFit/>
          </a:bodyPr>
          <a:lstStyle/>
          <a:p>
            <a:pPr algn="l"/>
            <a:r>
              <a:rPr lang="zh-CN" altLang="en-US" sz="4000" spc="500" dirty="0">
                <a:cs typeface="+mn-ea"/>
                <a:sym typeface="+mn-lt"/>
              </a:rPr>
              <a:t>二、初步工作计划</a:t>
            </a:r>
          </a:p>
        </p:txBody>
      </p:sp>
      <p:sp>
        <p:nvSpPr>
          <p:cNvPr id="41" name="矩形 40"/>
          <p:cNvSpPr/>
          <p:nvPr/>
        </p:nvSpPr>
        <p:spPr>
          <a:xfrm rot="5400000">
            <a:off x="2749225" y="3992636"/>
            <a:ext cx="152148"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grpSp>
        <p:nvGrpSpPr>
          <p:cNvPr id="13" name="组合 12"/>
          <p:cNvGrpSpPr/>
          <p:nvPr/>
        </p:nvGrpSpPr>
        <p:grpSpPr>
          <a:xfrm>
            <a:off x="1396665" y="1975340"/>
            <a:ext cx="782786" cy="783758"/>
            <a:chOff x="7505561" y="1999305"/>
            <a:chExt cx="782786" cy="783758"/>
          </a:xfrm>
        </p:grpSpPr>
        <p:sp>
          <p:nvSpPr>
            <p:cNvPr id="14" name="椭圆 1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5" name="椭圆 1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16" name="图形 15" descr="书架上的书籍"/>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3850" y="2088290"/>
              <a:ext cx="605328" cy="605328"/>
            </a:xfrm>
            <a:prstGeom prst="rect">
              <a:avLst/>
            </a:prstGeom>
          </p:spPr>
        </p:pic>
      </p:grpSp>
      <p:pic>
        <p:nvPicPr>
          <p:cNvPr id="17" name="图片 16" descr="图片包含 物体&#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95289" y="436417"/>
            <a:ext cx="2823611" cy="579583"/>
          </a:xfrm>
          <a:prstGeom prst="rect">
            <a:avLst/>
          </a:prstGeom>
        </p:spPr>
      </p:pic>
      <p:sp>
        <p:nvSpPr>
          <p:cNvPr id="18" name="矩形 17"/>
          <p:cNvSpPr/>
          <p:nvPr/>
        </p:nvSpPr>
        <p:spPr>
          <a:xfrm rot="5400000">
            <a:off x="3851230" y="4848490"/>
            <a:ext cx="152149" cy="16808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07775" y="485375"/>
            <a:ext cx="2392680" cy="460375"/>
          </a:xfrm>
          <a:prstGeom prst="rect">
            <a:avLst/>
          </a:prstGeom>
          <a:noFill/>
        </p:spPr>
        <p:txBody>
          <a:bodyPr wrap="none" rtlCol="0">
            <a:spAutoFit/>
          </a:bodyPr>
          <a:lstStyle/>
          <a:p>
            <a:r>
              <a:rPr lang="zh-CN" altLang="en-US" sz="2400" spc="500" dirty="0">
                <a:cs typeface="+mn-ea"/>
                <a:sym typeface="+mn-lt"/>
              </a:rPr>
              <a:t>初步工作计划</a:t>
            </a: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3850" y="2088290"/>
              <a:ext cx="605328" cy="605328"/>
            </a:xfrm>
            <a:prstGeom prst="rect">
              <a:avLst/>
            </a:prstGeom>
          </p:spPr>
        </p:pic>
      </p:grpSp>
      <p:pic>
        <p:nvPicPr>
          <p:cNvPr id="82" name="图片 8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4354" y="5597280"/>
            <a:ext cx="2688085" cy="638420"/>
          </a:xfrm>
          <a:prstGeom prst="rect">
            <a:avLst/>
          </a:prstGeom>
        </p:spPr>
      </p:pic>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graphicFrame>
        <p:nvGraphicFramePr>
          <p:cNvPr id="5" name="表格 4"/>
          <p:cNvGraphicFramePr/>
          <p:nvPr>
            <p:custDataLst>
              <p:tags r:id="rId1"/>
            </p:custDataLst>
          </p:nvPr>
        </p:nvGraphicFramePr>
        <p:xfrm>
          <a:off x="989330" y="1729105"/>
          <a:ext cx="8093710" cy="3656965"/>
        </p:xfrm>
        <a:graphic>
          <a:graphicData uri="http://schemas.openxmlformats.org/drawingml/2006/table">
            <a:tbl>
              <a:tblPr firstRow="1" bandRow="1">
                <a:tableStyleId>{5940675A-B579-460E-94D1-54222C63F5DA}</a:tableStyleId>
              </a:tblPr>
              <a:tblGrid>
                <a:gridCol w="804545">
                  <a:extLst>
                    <a:ext uri="{9D8B030D-6E8A-4147-A177-3AD203B41FA5}">
                      <a16:colId xmlns:a16="http://schemas.microsoft.com/office/drawing/2014/main" val="20000"/>
                    </a:ext>
                  </a:extLst>
                </a:gridCol>
                <a:gridCol w="942975">
                  <a:extLst>
                    <a:ext uri="{9D8B030D-6E8A-4147-A177-3AD203B41FA5}">
                      <a16:colId xmlns:a16="http://schemas.microsoft.com/office/drawing/2014/main" val="20001"/>
                    </a:ext>
                  </a:extLst>
                </a:gridCol>
                <a:gridCol w="945515">
                  <a:extLst>
                    <a:ext uri="{9D8B030D-6E8A-4147-A177-3AD203B41FA5}">
                      <a16:colId xmlns:a16="http://schemas.microsoft.com/office/drawing/2014/main" val="20002"/>
                    </a:ext>
                  </a:extLst>
                </a:gridCol>
                <a:gridCol w="1078865">
                  <a:extLst>
                    <a:ext uri="{9D8B030D-6E8A-4147-A177-3AD203B41FA5}">
                      <a16:colId xmlns:a16="http://schemas.microsoft.com/office/drawing/2014/main" val="20003"/>
                    </a:ext>
                  </a:extLst>
                </a:gridCol>
                <a:gridCol w="1080770">
                  <a:extLst>
                    <a:ext uri="{9D8B030D-6E8A-4147-A177-3AD203B41FA5}">
                      <a16:colId xmlns:a16="http://schemas.microsoft.com/office/drawing/2014/main" val="20004"/>
                    </a:ext>
                  </a:extLst>
                </a:gridCol>
                <a:gridCol w="1081405">
                  <a:extLst>
                    <a:ext uri="{9D8B030D-6E8A-4147-A177-3AD203B41FA5}">
                      <a16:colId xmlns:a16="http://schemas.microsoft.com/office/drawing/2014/main" val="20005"/>
                    </a:ext>
                  </a:extLst>
                </a:gridCol>
                <a:gridCol w="1078230">
                  <a:extLst>
                    <a:ext uri="{9D8B030D-6E8A-4147-A177-3AD203B41FA5}">
                      <a16:colId xmlns:a16="http://schemas.microsoft.com/office/drawing/2014/main" val="20006"/>
                    </a:ext>
                  </a:extLst>
                </a:gridCol>
                <a:gridCol w="1081405">
                  <a:extLst>
                    <a:ext uri="{9D8B030D-6E8A-4147-A177-3AD203B41FA5}">
                      <a16:colId xmlns:a16="http://schemas.microsoft.com/office/drawing/2014/main" val="20007"/>
                    </a:ext>
                  </a:extLst>
                </a:gridCol>
              </a:tblGrid>
              <a:tr h="417830">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第一周</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9月7号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9月8号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9月9号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9月10号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9月11号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9月12号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9月13号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55775">
                <a:tc>
                  <a:txBody>
                    <a:bodyPr/>
                    <a:lstStyle/>
                    <a:p>
                      <a:pPr indent="0" algn="ctr">
                        <a:buNone/>
                      </a:pPr>
                      <a:r>
                        <a:rPr lang="en-US" sz="1000" b="0">
                          <a:latin typeface="等线" panose="02010600030101010101" pitchFamily="2" charset="-122"/>
                          <a:ea typeface="等线" panose="02010600030101010101" pitchFamily="2" charset="-122"/>
                          <a:cs typeface="等线" panose="02010600030101010101" pitchFamily="2" charset="-122"/>
                        </a:rPr>
                        <a:t>工作任务</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完成小组名单以及任务分配</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开第一次会，解决任务分配上的问题</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完成需求分析以及项目管理方法等第一次提交所要用到的材料</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第一次汇报，并在课后对不足的地方进行改进</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第二次会议，汇报各成员间的工作进度并督促大家认真完成工作</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进行开发</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休息</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83360">
                <a:tc>
                  <a:txBody>
                    <a:bodyPr/>
                    <a:lstStyle/>
                    <a:p>
                      <a:pPr indent="0" algn="ctr">
                        <a:buNone/>
                      </a:pPr>
                      <a:r>
                        <a:rPr lang="en-US" sz="1000" b="0">
                          <a:latin typeface="等线" panose="02010600030101010101" pitchFamily="2" charset="-122"/>
                          <a:ea typeface="等线" panose="02010600030101010101" pitchFamily="2" charset="-122"/>
                          <a:cs typeface="等线" panose="02010600030101010101" pitchFamily="2" charset="-122"/>
                        </a:rPr>
                        <a:t>备注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a:stretch>
            <a:fillRect/>
          </a:stretch>
        </p:blipFill>
        <p:spPr>
          <a:xfrm>
            <a:off x="498475" y="-2444750"/>
            <a:ext cx="137160" cy="137160"/>
          </a:xfrm>
          <a:prstGeom prst="rect">
            <a:avLst/>
          </a:prstGeom>
          <a:noFill/>
          <a:ln w="9525">
            <a:noFill/>
          </a:ln>
        </p:spPr>
      </p:pic>
      <p:pic>
        <p:nvPicPr>
          <p:cNvPr id="6" name="图片 5"/>
          <p:cNvPicPr/>
          <p:nvPr/>
        </p:nvPicPr>
        <p:blipFill>
          <a:blip r:embed="rId4"/>
          <a:stretch>
            <a:fillRect/>
          </a:stretch>
        </p:blipFill>
        <p:spPr>
          <a:xfrm>
            <a:off x="894715" y="-2317750"/>
            <a:ext cx="175260" cy="137160"/>
          </a:xfrm>
          <a:prstGeom prst="rect">
            <a:avLst/>
          </a:prstGeom>
          <a:noFill/>
          <a:ln w="9525">
            <a:noFill/>
          </a:ln>
        </p:spPr>
      </p:pic>
      <p:pic>
        <p:nvPicPr>
          <p:cNvPr id="29" name="图片 28"/>
          <p:cNvPicPr/>
          <p:nvPr/>
        </p:nvPicPr>
        <p:blipFill>
          <a:blip r:embed="rId5"/>
          <a:stretch>
            <a:fillRect/>
          </a:stretch>
        </p:blipFill>
        <p:spPr>
          <a:xfrm>
            <a:off x="2327275" y="5429250"/>
            <a:ext cx="99060" cy="99060"/>
          </a:xfrm>
          <a:prstGeom prst="rect">
            <a:avLst/>
          </a:prstGeom>
          <a:noFill/>
          <a:ln w="9525">
            <a:noFill/>
          </a:ln>
        </p:spPr>
      </p:pic>
      <p:pic>
        <p:nvPicPr>
          <p:cNvPr id="30" name="图片 29"/>
          <p:cNvPicPr/>
          <p:nvPr/>
        </p:nvPicPr>
        <p:blipFill>
          <a:blip r:embed="rId5"/>
          <a:stretch>
            <a:fillRect/>
          </a:stretch>
        </p:blipFill>
        <p:spPr>
          <a:xfrm>
            <a:off x="2327275" y="5429250"/>
            <a:ext cx="99060" cy="99060"/>
          </a:xfrm>
          <a:prstGeom prst="rect">
            <a:avLst/>
          </a:prstGeom>
          <a:noFill/>
          <a:ln w="9525">
            <a:noFill/>
          </a:ln>
        </p:spPr>
      </p:pic>
      <p:pic>
        <p:nvPicPr>
          <p:cNvPr id="31" name="图片 30"/>
          <p:cNvPicPr/>
          <p:nvPr/>
        </p:nvPicPr>
        <p:blipFill>
          <a:blip r:embed="rId5"/>
          <a:stretch>
            <a:fillRect/>
          </a:stretch>
        </p:blipFill>
        <p:spPr>
          <a:xfrm>
            <a:off x="2327275" y="5429250"/>
            <a:ext cx="99060" cy="99060"/>
          </a:xfrm>
          <a:prstGeom prst="rect">
            <a:avLst/>
          </a:prstGeom>
          <a:noFill/>
          <a:ln w="9525">
            <a:noFill/>
          </a:ln>
        </p:spPr>
      </p:pic>
      <p:pic>
        <p:nvPicPr>
          <p:cNvPr id="32" name="图片 31"/>
          <p:cNvPicPr/>
          <p:nvPr/>
        </p:nvPicPr>
        <p:blipFill>
          <a:blip r:embed="rId5"/>
          <a:stretch>
            <a:fillRect/>
          </a:stretch>
        </p:blipFill>
        <p:spPr>
          <a:xfrm>
            <a:off x="2327275" y="5429250"/>
            <a:ext cx="99060" cy="99060"/>
          </a:xfrm>
          <a:prstGeom prst="rect">
            <a:avLst/>
          </a:prstGeom>
          <a:noFill/>
          <a:ln w="9525">
            <a:noFill/>
          </a:ln>
        </p:spPr>
      </p:pic>
      <p:pic>
        <p:nvPicPr>
          <p:cNvPr id="33" name="图片 32"/>
          <p:cNvPicPr/>
          <p:nvPr/>
        </p:nvPicPr>
        <p:blipFill>
          <a:blip r:embed="rId5"/>
          <a:stretch>
            <a:fillRect/>
          </a:stretch>
        </p:blipFill>
        <p:spPr>
          <a:xfrm>
            <a:off x="2327275" y="5429250"/>
            <a:ext cx="99060" cy="99060"/>
          </a:xfrm>
          <a:prstGeom prst="rect">
            <a:avLst/>
          </a:prstGeom>
          <a:noFill/>
          <a:ln w="9525">
            <a:noFill/>
          </a:ln>
        </p:spPr>
      </p:pic>
      <p:pic>
        <p:nvPicPr>
          <p:cNvPr id="34" name="图片 33"/>
          <p:cNvPicPr/>
          <p:nvPr/>
        </p:nvPicPr>
        <p:blipFill>
          <a:blip r:embed="rId5"/>
          <a:stretch>
            <a:fillRect/>
          </a:stretch>
        </p:blipFill>
        <p:spPr>
          <a:xfrm>
            <a:off x="2327275" y="5429250"/>
            <a:ext cx="99060" cy="99060"/>
          </a:xfrm>
          <a:prstGeom prst="rect">
            <a:avLst/>
          </a:prstGeom>
          <a:noFill/>
          <a:ln w="9525">
            <a:noFill/>
          </a:ln>
        </p:spPr>
      </p:pic>
      <p:pic>
        <p:nvPicPr>
          <p:cNvPr id="35" name="图片 34"/>
          <p:cNvPicPr/>
          <p:nvPr/>
        </p:nvPicPr>
        <p:blipFill>
          <a:blip r:embed="rId5"/>
          <a:stretch>
            <a:fillRect/>
          </a:stretch>
        </p:blipFill>
        <p:spPr>
          <a:xfrm>
            <a:off x="2327275" y="5429250"/>
            <a:ext cx="99060" cy="99060"/>
          </a:xfrm>
          <a:prstGeom prst="rect">
            <a:avLst/>
          </a:prstGeom>
          <a:noFill/>
          <a:ln w="9525">
            <a:noFill/>
          </a:ln>
        </p:spPr>
      </p:pic>
      <p:pic>
        <p:nvPicPr>
          <p:cNvPr id="36" name="图片 35"/>
          <p:cNvPicPr/>
          <p:nvPr/>
        </p:nvPicPr>
        <p:blipFill>
          <a:blip r:embed="rId5"/>
          <a:stretch>
            <a:fillRect/>
          </a:stretch>
        </p:blipFill>
        <p:spPr>
          <a:xfrm>
            <a:off x="2327275" y="5429250"/>
            <a:ext cx="99060" cy="99060"/>
          </a:xfrm>
          <a:prstGeom prst="rect">
            <a:avLst/>
          </a:prstGeom>
          <a:noFill/>
          <a:ln w="9525">
            <a:noFill/>
          </a:ln>
        </p:spPr>
      </p:pic>
      <p:pic>
        <p:nvPicPr>
          <p:cNvPr id="37" name="图片 36"/>
          <p:cNvPicPr/>
          <p:nvPr/>
        </p:nvPicPr>
        <p:blipFill>
          <a:blip r:embed="rId5"/>
          <a:stretch>
            <a:fillRect/>
          </a:stretch>
        </p:blipFill>
        <p:spPr>
          <a:xfrm>
            <a:off x="2327275" y="5429250"/>
            <a:ext cx="99060" cy="99060"/>
          </a:xfrm>
          <a:prstGeom prst="rect">
            <a:avLst/>
          </a:prstGeom>
          <a:noFill/>
          <a:ln w="9525">
            <a:noFill/>
          </a:ln>
        </p:spPr>
      </p:pic>
      <p:pic>
        <p:nvPicPr>
          <p:cNvPr id="38" name="图片 37"/>
          <p:cNvPicPr/>
          <p:nvPr/>
        </p:nvPicPr>
        <p:blipFill>
          <a:blip r:embed="rId5"/>
          <a:stretch>
            <a:fillRect/>
          </a:stretch>
        </p:blipFill>
        <p:spPr>
          <a:xfrm>
            <a:off x="2327275" y="5429250"/>
            <a:ext cx="99060" cy="99060"/>
          </a:xfrm>
          <a:prstGeom prst="rect">
            <a:avLst/>
          </a:prstGeom>
          <a:noFill/>
          <a:ln w="9525">
            <a:noFill/>
          </a:ln>
        </p:spPr>
      </p:pic>
      <p:pic>
        <p:nvPicPr>
          <p:cNvPr id="39" name="图片 38"/>
          <p:cNvPicPr/>
          <p:nvPr/>
        </p:nvPicPr>
        <p:blipFill>
          <a:blip r:embed="rId5"/>
          <a:stretch>
            <a:fillRect/>
          </a:stretch>
        </p:blipFill>
        <p:spPr>
          <a:xfrm>
            <a:off x="2327275" y="5429250"/>
            <a:ext cx="99060" cy="99060"/>
          </a:xfrm>
          <a:prstGeom prst="rect">
            <a:avLst/>
          </a:prstGeom>
          <a:noFill/>
          <a:ln w="9525">
            <a:noFill/>
          </a:ln>
        </p:spPr>
      </p:pic>
      <p:pic>
        <p:nvPicPr>
          <p:cNvPr id="40" name="图片 39"/>
          <p:cNvPicPr/>
          <p:nvPr/>
        </p:nvPicPr>
        <p:blipFill>
          <a:blip r:embed="rId5"/>
          <a:stretch>
            <a:fillRect/>
          </a:stretch>
        </p:blipFill>
        <p:spPr>
          <a:xfrm>
            <a:off x="2327275" y="5429250"/>
            <a:ext cx="99060" cy="99060"/>
          </a:xfrm>
          <a:prstGeom prst="rect">
            <a:avLst/>
          </a:prstGeom>
          <a:noFill/>
          <a:ln w="9525">
            <a:noFill/>
          </a:ln>
        </p:spPr>
      </p:pic>
      <p:pic>
        <p:nvPicPr>
          <p:cNvPr id="41" name="图片 40"/>
          <p:cNvPicPr/>
          <p:nvPr/>
        </p:nvPicPr>
        <p:blipFill>
          <a:blip r:embed="rId5"/>
          <a:stretch>
            <a:fillRect/>
          </a:stretch>
        </p:blipFill>
        <p:spPr>
          <a:xfrm>
            <a:off x="2327275" y="5429250"/>
            <a:ext cx="99060" cy="99060"/>
          </a:xfrm>
          <a:prstGeom prst="rect">
            <a:avLst/>
          </a:prstGeom>
          <a:noFill/>
          <a:ln w="9525">
            <a:noFill/>
          </a:ln>
        </p:spPr>
      </p:pic>
      <p:pic>
        <p:nvPicPr>
          <p:cNvPr id="42" name="图片 41"/>
          <p:cNvPicPr/>
          <p:nvPr/>
        </p:nvPicPr>
        <p:blipFill>
          <a:blip r:embed="rId5"/>
          <a:stretch>
            <a:fillRect/>
          </a:stretch>
        </p:blipFill>
        <p:spPr>
          <a:xfrm>
            <a:off x="2327275" y="5429250"/>
            <a:ext cx="99060" cy="99060"/>
          </a:xfrm>
          <a:prstGeom prst="rect">
            <a:avLst/>
          </a:prstGeom>
          <a:noFill/>
          <a:ln w="9525">
            <a:noFill/>
          </a:ln>
        </p:spPr>
      </p:pic>
      <p:pic>
        <p:nvPicPr>
          <p:cNvPr id="43" name="图片 42"/>
          <p:cNvPicPr/>
          <p:nvPr/>
        </p:nvPicPr>
        <p:blipFill>
          <a:blip r:embed="rId5"/>
          <a:stretch>
            <a:fillRect/>
          </a:stretch>
        </p:blipFill>
        <p:spPr>
          <a:xfrm>
            <a:off x="2327275" y="5429250"/>
            <a:ext cx="99060" cy="99060"/>
          </a:xfrm>
          <a:prstGeom prst="rect">
            <a:avLst/>
          </a:prstGeom>
          <a:noFill/>
          <a:ln w="9525">
            <a:noFill/>
          </a:ln>
        </p:spPr>
      </p:pic>
      <p:pic>
        <p:nvPicPr>
          <p:cNvPr id="44" name="图片 43"/>
          <p:cNvPicPr/>
          <p:nvPr/>
        </p:nvPicPr>
        <p:blipFill>
          <a:blip r:embed="rId5"/>
          <a:stretch>
            <a:fillRect/>
          </a:stretch>
        </p:blipFill>
        <p:spPr>
          <a:xfrm>
            <a:off x="2327275" y="5429250"/>
            <a:ext cx="99060" cy="99060"/>
          </a:xfrm>
          <a:prstGeom prst="rect">
            <a:avLst/>
          </a:prstGeom>
          <a:noFill/>
          <a:ln w="9525">
            <a:noFill/>
          </a:ln>
        </p:spPr>
      </p:pic>
      <p:graphicFrame>
        <p:nvGraphicFramePr>
          <p:cNvPr id="3" name="表格 2"/>
          <p:cNvGraphicFramePr/>
          <p:nvPr>
            <p:custDataLst>
              <p:tags r:id="rId1"/>
            </p:custDataLst>
          </p:nvPr>
        </p:nvGraphicFramePr>
        <p:xfrm>
          <a:off x="1315085" y="838200"/>
          <a:ext cx="7851775" cy="4530725"/>
        </p:xfrm>
        <a:graphic>
          <a:graphicData uri="http://schemas.openxmlformats.org/drawingml/2006/table">
            <a:tbl>
              <a:tblPr firstRow="1" bandRow="1">
                <a:tableStyleId>{5940675A-B579-460E-94D1-54222C63F5DA}</a:tableStyleId>
              </a:tblPr>
              <a:tblGrid>
                <a:gridCol w="742950">
                  <a:extLst>
                    <a:ext uri="{9D8B030D-6E8A-4147-A177-3AD203B41FA5}">
                      <a16:colId xmlns:a16="http://schemas.microsoft.com/office/drawing/2014/main" val="20000"/>
                    </a:ext>
                  </a:extLst>
                </a:gridCol>
                <a:gridCol w="998855">
                  <a:extLst>
                    <a:ext uri="{9D8B030D-6E8A-4147-A177-3AD203B41FA5}">
                      <a16:colId xmlns:a16="http://schemas.microsoft.com/office/drawing/2014/main" val="20001"/>
                    </a:ext>
                  </a:extLst>
                </a:gridCol>
                <a:gridCol w="996950">
                  <a:extLst>
                    <a:ext uri="{9D8B030D-6E8A-4147-A177-3AD203B41FA5}">
                      <a16:colId xmlns:a16="http://schemas.microsoft.com/office/drawing/2014/main" val="20002"/>
                    </a:ext>
                  </a:extLst>
                </a:gridCol>
                <a:gridCol w="998855">
                  <a:extLst>
                    <a:ext uri="{9D8B030D-6E8A-4147-A177-3AD203B41FA5}">
                      <a16:colId xmlns:a16="http://schemas.microsoft.com/office/drawing/2014/main" val="20003"/>
                    </a:ext>
                  </a:extLst>
                </a:gridCol>
                <a:gridCol w="995680">
                  <a:extLst>
                    <a:ext uri="{9D8B030D-6E8A-4147-A177-3AD203B41FA5}">
                      <a16:colId xmlns:a16="http://schemas.microsoft.com/office/drawing/2014/main" val="20004"/>
                    </a:ext>
                  </a:extLst>
                </a:gridCol>
                <a:gridCol w="998220">
                  <a:extLst>
                    <a:ext uri="{9D8B030D-6E8A-4147-A177-3AD203B41FA5}">
                      <a16:colId xmlns:a16="http://schemas.microsoft.com/office/drawing/2014/main" val="20005"/>
                    </a:ext>
                  </a:extLst>
                </a:gridCol>
                <a:gridCol w="998855">
                  <a:extLst>
                    <a:ext uri="{9D8B030D-6E8A-4147-A177-3AD203B41FA5}">
                      <a16:colId xmlns:a16="http://schemas.microsoft.com/office/drawing/2014/main" val="20006"/>
                    </a:ext>
                  </a:extLst>
                </a:gridCol>
                <a:gridCol w="1121410">
                  <a:extLst>
                    <a:ext uri="{9D8B030D-6E8A-4147-A177-3AD203B41FA5}">
                      <a16:colId xmlns:a16="http://schemas.microsoft.com/office/drawing/2014/main" val="20007"/>
                    </a:ext>
                  </a:extLst>
                </a:gridCol>
              </a:tblGrid>
              <a:tr h="455295">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第二周</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9月14号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9月15号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9月16号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9月17号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9月18号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9月19号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9月20号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58720">
                <a:tc>
                  <a:txBody>
                    <a:bodyPr/>
                    <a:lstStyle/>
                    <a:p>
                      <a:pPr indent="0" algn="ctr">
                        <a:buNone/>
                      </a:pPr>
                      <a:r>
                        <a:rPr lang="en-US" sz="1000" b="0">
                          <a:latin typeface="等线" panose="02010600030101010101" pitchFamily="2" charset="-122"/>
                          <a:ea typeface="等线" panose="02010600030101010101" pitchFamily="2" charset="-122"/>
                          <a:cs typeface="等线" panose="02010600030101010101" pitchFamily="2" charset="-122"/>
                        </a:rPr>
                        <a:t>工作任务</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第二次汇报，介绍数据结构、界面和功能，并在课后根据老师的建议进行改进</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开第三次会议，汇报工作情况，进行开发</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进行开发</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第三次汇报，基本实现系统功能</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开第四次会议，将尚未完成的功能或不足以任务的形式分下去后，进行开发</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进行开发</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休息</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16710">
                <a:tc>
                  <a:txBody>
                    <a:bodyPr/>
                    <a:lstStyle/>
                    <a:p>
                      <a:pPr indent="0" algn="ctr">
                        <a:buNone/>
                      </a:pPr>
                      <a:r>
                        <a:rPr lang="en-US" sz="1000" b="0">
                          <a:latin typeface="等线" panose="02010600030101010101" pitchFamily="2" charset="-122"/>
                          <a:ea typeface="等线" panose="02010600030101010101" pitchFamily="2" charset="-122"/>
                          <a:cs typeface="等线" panose="02010600030101010101" pitchFamily="2" charset="-122"/>
                        </a:rPr>
                        <a:t>备注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nvPr>
        </p:nvGraphicFramePr>
        <p:xfrm>
          <a:off x="1935480" y="603885"/>
          <a:ext cx="7711440" cy="4868545"/>
        </p:xfrm>
        <a:graphic>
          <a:graphicData uri="http://schemas.openxmlformats.org/drawingml/2006/table">
            <a:tbl>
              <a:tblPr firstRow="1" bandRow="1">
                <a:tableStyleId>{5940675A-B579-460E-94D1-54222C63F5DA}</a:tableStyleId>
              </a:tblPr>
              <a:tblGrid>
                <a:gridCol w="730250">
                  <a:extLst>
                    <a:ext uri="{9D8B030D-6E8A-4147-A177-3AD203B41FA5}">
                      <a16:colId xmlns:a16="http://schemas.microsoft.com/office/drawing/2014/main" val="20000"/>
                    </a:ext>
                  </a:extLst>
                </a:gridCol>
                <a:gridCol w="981075">
                  <a:extLst>
                    <a:ext uri="{9D8B030D-6E8A-4147-A177-3AD203B41FA5}">
                      <a16:colId xmlns:a16="http://schemas.microsoft.com/office/drawing/2014/main" val="20001"/>
                    </a:ext>
                  </a:extLst>
                </a:gridCol>
                <a:gridCol w="978535">
                  <a:extLst>
                    <a:ext uri="{9D8B030D-6E8A-4147-A177-3AD203B41FA5}">
                      <a16:colId xmlns:a16="http://schemas.microsoft.com/office/drawing/2014/main" val="20002"/>
                    </a:ext>
                  </a:extLst>
                </a:gridCol>
                <a:gridCol w="980440">
                  <a:extLst>
                    <a:ext uri="{9D8B030D-6E8A-4147-A177-3AD203B41FA5}">
                      <a16:colId xmlns:a16="http://schemas.microsoft.com/office/drawing/2014/main" val="20003"/>
                    </a:ext>
                  </a:extLst>
                </a:gridCol>
                <a:gridCol w="978535">
                  <a:extLst>
                    <a:ext uri="{9D8B030D-6E8A-4147-A177-3AD203B41FA5}">
                      <a16:colId xmlns:a16="http://schemas.microsoft.com/office/drawing/2014/main" val="20004"/>
                    </a:ext>
                  </a:extLst>
                </a:gridCol>
                <a:gridCol w="980440">
                  <a:extLst>
                    <a:ext uri="{9D8B030D-6E8A-4147-A177-3AD203B41FA5}">
                      <a16:colId xmlns:a16="http://schemas.microsoft.com/office/drawing/2014/main" val="20005"/>
                    </a:ext>
                  </a:extLst>
                </a:gridCol>
                <a:gridCol w="980440">
                  <a:extLst>
                    <a:ext uri="{9D8B030D-6E8A-4147-A177-3AD203B41FA5}">
                      <a16:colId xmlns:a16="http://schemas.microsoft.com/office/drawing/2014/main" val="20006"/>
                    </a:ext>
                  </a:extLst>
                </a:gridCol>
                <a:gridCol w="1101725">
                  <a:extLst>
                    <a:ext uri="{9D8B030D-6E8A-4147-A177-3AD203B41FA5}">
                      <a16:colId xmlns:a16="http://schemas.microsoft.com/office/drawing/2014/main" val="20007"/>
                    </a:ext>
                  </a:extLst>
                </a:gridCol>
              </a:tblGrid>
              <a:tr h="520700">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第三周</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9月21号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9月22号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9月23号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9月24号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9月25号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9月26号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9月27号</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99360">
                <a:tc>
                  <a:txBody>
                    <a:bodyPr/>
                    <a:lstStyle/>
                    <a:p>
                      <a:pPr indent="0" algn="ctr">
                        <a:buNone/>
                      </a:pPr>
                      <a:r>
                        <a:rPr lang="en-US" sz="1000" b="0">
                          <a:latin typeface="等线" panose="02010600030101010101" pitchFamily="2" charset="-122"/>
                          <a:ea typeface="等线" panose="02010600030101010101" pitchFamily="2" charset="-122"/>
                          <a:cs typeface="等线" panose="02010600030101010101" pitchFamily="2" charset="-122"/>
                        </a:rPr>
                        <a:t>工作任务</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第四次汇报，完成界面展示，并在课后根据老师的建议完成改进</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开第五次会议，督促大家完成相应的工作计划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进行开发</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进行最终答辩，并在课后根据老师的建议完成改进</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开第六次会议用来解决一些遗留的问题并且整理好相应的材料用于提交</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休息</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休息</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48485">
                <a:tc>
                  <a:txBody>
                    <a:bodyPr/>
                    <a:lstStyle/>
                    <a:p>
                      <a:pPr indent="0" algn="ctr">
                        <a:buNone/>
                      </a:pPr>
                      <a:r>
                        <a:rPr lang="en-US" sz="1000" b="0">
                          <a:latin typeface="等线" panose="02010600030101010101" pitchFamily="2" charset="-122"/>
                          <a:ea typeface="等线" panose="02010600030101010101" pitchFamily="2" charset="-122"/>
                          <a:cs typeface="等线" panose="02010600030101010101" pitchFamily="2" charset="-122"/>
                        </a:rPr>
                        <a:t>备注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等线" panose="02010600030101010101" pitchFamily="2" charset="-122"/>
                          <a:ea typeface="等线" panose="02010600030101010101" pitchFamily="2" charset="-122"/>
                          <a:cs typeface="等线" panose="02010600030101010101" pitchFamily="2" charset="-122"/>
                        </a:rPr>
                        <a:t> </a:t>
                      </a: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endParaRPr lang="en-US" altLang="en-US" sz="10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689" y="3219"/>
            <a:ext cx="9135416" cy="6851562"/>
          </a:xfrm>
          <a:prstGeom prst="rect">
            <a:avLst/>
          </a:prstGeom>
        </p:spPr>
      </p:pic>
      <p:sp>
        <p:nvSpPr>
          <p:cNvPr id="34" name="矩形 白1"/>
          <p:cNvSpPr/>
          <p:nvPr/>
        </p:nvSpPr>
        <p:spPr>
          <a:xfrm rot="5400000">
            <a:off x="4161765" y="-995298"/>
            <a:ext cx="6858002" cy="8842156"/>
          </a:xfrm>
          <a:prstGeom prst="rect">
            <a:avLst/>
          </a:prstGeom>
          <a:gradFill flip="none" rotWithShape="1">
            <a:gsLst>
              <a:gs pos="0">
                <a:srgbClr val="FFFFFF"/>
              </a:gs>
              <a:gs pos="100000">
                <a:srgbClr val="FFFFFF">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p:cNvSpPr txBox="1"/>
          <p:nvPr/>
        </p:nvSpPr>
        <p:spPr>
          <a:xfrm>
            <a:off x="2273869" y="2051212"/>
            <a:ext cx="2468880" cy="706755"/>
          </a:xfrm>
          <a:prstGeom prst="rect">
            <a:avLst/>
          </a:prstGeom>
          <a:noFill/>
        </p:spPr>
        <p:txBody>
          <a:bodyPr wrap="none" rtlCol="0">
            <a:spAutoFit/>
          </a:bodyPr>
          <a:lstStyle/>
          <a:p>
            <a:pPr algn="l"/>
            <a:r>
              <a:rPr lang="zh-CN" altLang="en-US" sz="4000" spc="500" dirty="0">
                <a:cs typeface="+mn-ea"/>
                <a:sym typeface="+mn-lt"/>
              </a:rPr>
              <a:t>需求分析</a:t>
            </a:r>
          </a:p>
        </p:txBody>
      </p:sp>
      <p:sp>
        <p:nvSpPr>
          <p:cNvPr id="41" name="矩形 40"/>
          <p:cNvSpPr/>
          <p:nvPr/>
        </p:nvSpPr>
        <p:spPr>
          <a:xfrm rot="5400000">
            <a:off x="2749225" y="3992636"/>
            <a:ext cx="152148"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grpSp>
        <p:nvGrpSpPr>
          <p:cNvPr id="17" name="组合 16"/>
          <p:cNvGrpSpPr/>
          <p:nvPr/>
        </p:nvGrpSpPr>
        <p:grpSpPr>
          <a:xfrm>
            <a:off x="1395692" y="1975339"/>
            <a:ext cx="783759" cy="783759"/>
            <a:chOff x="7618532" y="3666322"/>
            <a:chExt cx="783759" cy="783759"/>
          </a:xfrm>
        </p:grpSpPr>
        <p:sp>
          <p:nvSpPr>
            <p:cNvPr id="18" name="椭圆 17"/>
            <p:cNvSpPr/>
            <p:nvPr/>
          </p:nvSpPr>
          <p:spPr bwMode="auto">
            <a:xfrm>
              <a:off x="7618532" y="3666322"/>
              <a:ext cx="783759" cy="783759"/>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9" name="椭圆 18"/>
            <p:cNvSpPr/>
            <p:nvPr/>
          </p:nvSpPr>
          <p:spPr bwMode="auto">
            <a:xfrm>
              <a:off x="7672014" y="3719804"/>
              <a:ext cx="676794" cy="6767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20" name="图形 19" descr="试管"/>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1985" y="3821120"/>
              <a:ext cx="493016" cy="493016"/>
            </a:xfrm>
            <a:prstGeom prst="rect">
              <a:avLst/>
            </a:prstGeom>
          </p:spPr>
        </p:pic>
      </p:grpSp>
      <p:pic>
        <p:nvPicPr>
          <p:cNvPr id="21" name="图片 20" descr="图片包含 物体&#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95289" y="436417"/>
            <a:ext cx="2823611" cy="579583"/>
          </a:xfrm>
          <a:prstGeom prst="rect">
            <a:avLst/>
          </a:prstGeom>
        </p:spPr>
      </p:pic>
      <p:sp>
        <p:nvSpPr>
          <p:cNvPr id="13" name="矩形 12"/>
          <p:cNvSpPr/>
          <p:nvPr/>
        </p:nvSpPr>
        <p:spPr>
          <a:xfrm rot="5400000">
            <a:off x="3851230" y="4848490"/>
            <a:ext cx="152149" cy="16808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4585" y="509966"/>
            <a:ext cx="1656080" cy="460375"/>
          </a:xfrm>
          <a:prstGeom prst="rect">
            <a:avLst/>
          </a:prstGeom>
          <a:noFill/>
        </p:spPr>
        <p:txBody>
          <a:bodyPr wrap="none" rtlCol="0">
            <a:spAutoFit/>
          </a:bodyPr>
          <a:lstStyle/>
          <a:p>
            <a:r>
              <a:rPr lang="zh-CN" altLang="en-US" sz="2400" spc="500" dirty="0">
                <a:cs typeface="+mn-ea"/>
                <a:sym typeface="+mn-lt"/>
              </a:rPr>
              <a:t>需求分析</a:t>
            </a:r>
          </a:p>
        </p:txBody>
      </p:sp>
      <p:grpSp>
        <p:nvGrpSpPr>
          <p:cNvPr id="48" name="组合 47"/>
          <p:cNvGrpSpPr/>
          <p:nvPr/>
        </p:nvGrpSpPr>
        <p:grpSpPr>
          <a:xfrm>
            <a:off x="660401" y="450850"/>
            <a:ext cx="577850" cy="577850"/>
            <a:chOff x="7618532" y="3666322"/>
            <a:chExt cx="783759" cy="783759"/>
          </a:xfrm>
        </p:grpSpPr>
        <p:sp>
          <p:nvSpPr>
            <p:cNvPr id="36" name="椭圆 35"/>
            <p:cNvSpPr/>
            <p:nvPr/>
          </p:nvSpPr>
          <p:spPr bwMode="auto">
            <a:xfrm>
              <a:off x="7618532" y="3666322"/>
              <a:ext cx="783759" cy="783759"/>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37" name="椭圆 36"/>
            <p:cNvSpPr/>
            <p:nvPr/>
          </p:nvSpPr>
          <p:spPr bwMode="auto">
            <a:xfrm>
              <a:off x="7672014" y="3719804"/>
              <a:ext cx="676794" cy="6767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2" name="图形 41" descr="试管"/>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1985" y="3821120"/>
              <a:ext cx="493016" cy="493016"/>
            </a:xfrm>
            <a:prstGeom prst="rect">
              <a:avLst/>
            </a:prstGeom>
          </p:spPr>
        </p:pic>
      </p:grpSp>
      <p:sp>
        <p:nvSpPr>
          <p:cNvPr id="75" name="矩形 74"/>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100" name="文本框 99"/>
          <p:cNvSpPr txBox="1"/>
          <p:nvPr/>
        </p:nvSpPr>
        <p:spPr>
          <a:xfrm>
            <a:off x="2292985" y="1692910"/>
            <a:ext cx="7980045" cy="3999865"/>
          </a:xfrm>
          <a:prstGeom prst="rect">
            <a:avLst/>
          </a:prstGeom>
          <a:noFill/>
          <a:ln w="9525">
            <a:noFill/>
          </a:ln>
        </p:spPr>
        <p:txBody>
          <a:bodyPr wrap="square">
            <a:spAutoFit/>
          </a:bodyPr>
          <a:lstStyle/>
          <a:p>
            <a:pPr indent="0"/>
            <a:r>
              <a:rPr lang="zh-CN" sz="2200" b="1">
                <a:latin typeface="Calibri" panose="020F0502020204030204" charset="0"/>
                <a:ea typeface="宋体" panose="02010600030101010101" pitchFamily="2" charset="-122"/>
              </a:rPr>
              <a:t>功能性需求</a:t>
            </a:r>
            <a:endParaRPr lang="en-US" sz="1600" b="1">
              <a:latin typeface="Calibri Light" panose="020F0302020204030204" charset="0"/>
              <a:ea typeface="宋体" panose="02010600030101010101" pitchFamily="2" charset="-122"/>
              <a:cs typeface="Times New Roman" panose="02020603050405020304" charset="0"/>
            </a:endParaRPr>
          </a:p>
          <a:p>
            <a:pPr indent="0"/>
            <a:r>
              <a:rPr lang="en-US" sz="1600" b="1">
                <a:latin typeface="Calibri Light" panose="020F0302020204030204" charset="0"/>
                <a:ea typeface="宋体" panose="02010600030101010101" pitchFamily="2" charset="-122"/>
                <a:cs typeface="Times New Roman" panose="02020603050405020304" charset="0"/>
              </a:rPr>
              <a:t>1</a:t>
            </a:r>
            <a:r>
              <a:rPr lang="zh-CN" sz="1600" b="1">
                <a:ea typeface="宋体" panose="02010600030101010101" pitchFamily="2" charset="-122"/>
              </a:rPr>
              <a:t>、</a:t>
            </a:r>
            <a:r>
              <a:rPr lang="zh-CN" sz="1600" b="1">
                <a:latin typeface="Calibri Light" panose="020F0302020204030204" charset="0"/>
                <a:ea typeface="宋体" panose="02010600030101010101" pitchFamily="2" charset="-122"/>
              </a:rPr>
              <a:t>读入</a:t>
            </a:r>
            <a:r>
              <a:rPr lang="en-US" sz="1600" b="1">
                <a:latin typeface="Calibri Light" panose="020F0302020204030204" charset="0"/>
                <a:ea typeface="宋体" panose="02010600030101010101" pitchFamily="2" charset="-122"/>
                <a:cs typeface="Times New Roman" panose="02020603050405020304" charset="0"/>
              </a:rPr>
              <a:t>PCAP</a:t>
            </a:r>
            <a:r>
              <a:rPr lang="zh-CN" sz="1600" b="1">
                <a:latin typeface="Calibri Light" panose="020F0302020204030204" charset="0"/>
                <a:ea typeface="宋体" panose="02010600030101010101" pitchFamily="2" charset="-122"/>
              </a:rPr>
              <a:t>包或</a:t>
            </a:r>
            <a:r>
              <a:rPr lang="en-US" sz="1600" b="1">
                <a:latin typeface="Calibri Light" panose="020F0302020204030204" charset="0"/>
                <a:ea typeface="宋体" panose="02010600030101010101" pitchFamily="2" charset="-122"/>
              </a:rPr>
              <a:t>EXCEL</a:t>
            </a:r>
            <a:r>
              <a:rPr lang="zh-CN" sz="1600" b="1">
                <a:latin typeface="Calibri Light" panose="020F0302020204030204" charset="0"/>
                <a:ea typeface="宋体" panose="02010600030101010101" pitchFamily="2" charset="-122"/>
              </a:rPr>
              <a:t>大数据</a:t>
            </a:r>
            <a:endParaRPr lang="zh-CN" sz="1200" b="0">
              <a:latin typeface="Calibri" panose="020F0502020204030204" charset="0"/>
              <a:ea typeface="宋体" panose="02010600030101010101" pitchFamily="2" charset="-122"/>
            </a:endParaRPr>
          </a:p>
          <a:p>
            <a:pPr indent="0"/>
            <a:r>
              <a:rPr lang="zh-CN" sz="1200" b="0">
                <a:latin typeface="Calibri" panose="020F0502020204030204" charset="0"/>
                <a:ea typeface="宋体" panose="02010600030101010101" pitchFamily="2" charset="-122"/>
              </a:rPr>
              <a:t>读入数据是数据分析的起点，对于我们的网络攻击图系统，要求输入的内容一般分为两部分：需要分析的数据，以及判定数据是否异常，网络是否存在漏洞的判定条件。</a:t>
            </a:r>
            <a:endParaRPr lang="en-US" sz="1200" b="0">
              <a:latin typeface="Calibri" panose="020F0502020204030204" charset="0"/>
              <a:ea typeface="宋体" panose="02010600030101010101" pitchFamily="2" charset="-122"/>
              <a:cs typeface="Times New Roman" panose="02020603050405020304" charset="0"/>
            </a:endParaRPr>
          </a:p>
          <a:p>
            <a:pPr indent="0"/>
            <a:r>
              <a:rPr lang="en-US" sz="1200" b="0">
                <a:latin typeface="Calibri" panose="020F0502020204030204" charset="0"/>
                <a:ea typeface="宋体" panose="02010600030101010101" pitchFamily="2" charset="-122"/>
                <a:cs typeface="Times New Roman" panose="02020603050405020304" charset="0"/>
              </a:rPr>
              <a:t>    </a:t>
            </a:r>
            <a:r>
              <a:rPr lang="zh-CN" sz="1200" b="0">
                <a:latin typeface="Calibri" panose="020F0502020204030204" charset="0"/>
                <a:ea typeface="宋体" panose="02010600030101010101" pitchFamily="2" charset="-122"/>
              </a:rPr>
              <a:t>我们的系统必须要做到能够支持读取</a:t>
            </a:r>
            <a:r>
              <a:rPr lang="en-US" sz="1200" b="0">
                <a:latin typeface="Calibri" panose="020F0502020204030204" charset="0"/>
                <a:ea typeface="宋体" panose="02010600030101010101" pitchFamily="2" charset="-122"/>
                <a:cs typeface="Times New Roman" panose="02020603050405020304" charset="0"/>
              </a:rPr>
              <a:t>EXCEL</a:t>
            </a:r>
            <a:r>
              <a:rPr lang="zh-CN" sz="1200" b="0">
                <a:latin typeface="Calibri" panose="020F0502020204030204" charset="0"/>
                <a:ea typeface="宋体" panose="02010600030101010101" pitchFamily="2" charset="-122"/>
              </a:rPr>
              <a:t>大数据或者读取</a:t>
            </a:r>
            <a:r>
              <a:rPr lang="en-US" sz="1200" b="0">
                <a:latin typeface="Calibri" panose="020F0502020204030204" charset="0"/>
                <a:ea typeface="宋体" panose="02010600030101010101" pitchFamily="2" charset="-122"/>
              </a:rPr>
              <a:t>PCAP</a:t>
            </a:r>
            <a:r>
              <a:rPr lang="zh-CN" sz="1200" b="0">
                <a:latin typeface="Calibri" panose="020F0502020204030204" charset="0"/>
                <a:ea typeface="宋体" panose="02010600030101010101" pitchFamily="2" charset="-122"/>
              </a:rPr>
              <a:t>包当中的数据。</a:t>
            </a:r>
            <a:endParaRPr lang="en-US" sz="1600" b="1">
              <a:latin typeface="Calibri Light" panose="020F0302020204030204" charset="0"/>
              <a:ea typeface="宋体" panose="02010600030101010101" pitchFamily="2" charset="-122"/>
              <a:cs typeface="Times New Roman" panose="02020603050405020304" charset="0"/>
            </a:endParaRPr>
          </a:p>
          <a:p>
            <a:pPr indent="0"/>
            <a:r>
              <a:rPr lang="en-US" sz="1600" b="1">
                <a:latin typeface="Calibri Light" panose="020F0302020204030204" charset="0"/>
                <a:ea typeface="宋体" panose="02010600030101010101" pitchFamily="2" charset="-122"/>
                <a:cs typeface="Times New Roman" panose="02020603050405020304" charset="0"/>
              </a:rPr>
              <a:t>2</a:t>
            </a:r>
            <a:r>
              <a:rPr lang="zh-CN" sz="1600" b="1">
                <a:ea typeface="宋体" panose="02010600030101010101" pitchFamily="2" charset="-122"/>
              </a:rPr>
              <a:t>、</a:t>
            </a:r>
            <a:r>
              <a:rPr lang="zh-CN" sz="1600" b="1">
                <a:latin typeface="Calibri Light" panose="020F0302020204030204" charset="0"/>
                <a:ea typeface="宋体" panose="02010600030101010101" pitchFamily="2" charset="-122"/>
              </a:rPr>
              <a:t>分析网络监控数据</a:t>
            </a:r>
            <a:endParaRPr lang="en-US" sz="1200" b="0">
              <a:latin typeface="Calibri" panose="020F0502020204030204" charset="0"/>
              <a:ea typeface="宋体" panose="02010600030101010101" pitchFamily="2" charset="-122"/>
              <a:cs typeface="Times New Roman" panose="02020603050405020304" charset="0"/>
            </a:endParaRPr>
          </a:p>
          <a:p>
            <a:pPr indent="0"/>
            <a:r>
              <a:rPr lang="en-US" sz="1200" b="0">
                <a:latin typeface="Calibri" panose="020F0502020204030204" charset="0"/>
                <a:ea typeface="宋体" panose="02010600030101010101" pitchFamily="2" charset="-122"/>
                <a:cs typeface="Times New Roman" panose="02020603050405020304" charset="0"/>
              </a:rPr>
              <a:t>     </a:t>
            </a:r>
            <a:r>
              <a:rPr lang="zh-CN" sz="1200" b="0">
                <a:latin typeface="Calibri" panose="020F0502020204030204" charset="0"/>
                <a:ea typeface="宋体" panose="02010600030101010101" pitchFamily="2" charset="-122"/>
              </a:rPr>
              <a:t>系统必须能够自动对导入的数据进行扫描分析，并且能够分辨出正常情况下不同主机之间的数据传输情况与存在网络安全漏洞情况下数据传输情况的区别。</a:t>
            </a:r>
            <a:endParaRPr lang="en-US" sz="1600" b="1">
              <a:latin typeface="Calibri Light" panose="020F0302020204030204" charset="0"/>
              <a:ea typeface="宋体" panose="02010600030101010101" pitchFamily="2" charset="-122"/>
              <a:cs typeface="Times New Roman" panose="02020603050405020304" charset="0"/>
            </a:endParaRPr>
          </a:p>
          <a:p>
            <a:pPr indent="0"/>
            <a:r>
              <a:rPr lang="en-US" sz="1600" b="1">
                <a:latin typeface="Calibri Light" panose="020F0302020204030204" charset="0"/>
                <a:ea typeface="宋体" panose="02010600030101010101" pitchFamily="2" charset="-122"/>
                <a:cs typeface="Times New Roman" panose="02020603050405020304" charset="0"/>
              </a:rPr>
              <a:t>3</a:t>
            </a:r>
            <a:r>
              <a:rPr lang="zh-CN" sz="1600" b="1">
                <a:ea typeface="宋体" panose="02010600030101010101" pitchFamily="2" charset="-122"/>
              </a:rPr>
              <a:t>、输入被攻击节点的漏洞情况，根据流量和</a:t>
            </a:r>
            <a:r>
              <a:rPr lang="en-US" sz="1600" b="1">
                <a:latin typeface="Calibri Light" panose="020F0302020204030204" charset="0"/>
                <a:ea typeface="宋体" panose="02010600030101010101" pitchFamily="2" charset="-122"/>
              </a:rPr>
              <a:t>CVE </a:t>
            </a:r>
            <a:r>
              <a:rPr lang="zh-CN" sz="1600" b="1">
                <a:ea typeface="宋体" panose="02010600030101010101" pitchFamily="2" charset="-122"/>
              </a:rPr>
              <a:t>生成攻击图</a:t>
            </a:r>
            <a:endParaRPr lang="zh-CN" sz="1200" b="0">
              <a:latin typeface="Calibri" panose="020F0502020204030204" charset="0"/>
              <a:ea typeface="宋体" panose="02010600030101010101" pitchFamily="2" charset="-122"/>
            </a:endParaRPr>
          </a:p>
          <a:p>
            <a:pPr indent="0"/>
            <a:r>
              <a:rPr lang="zh-CN" sz="1200" b="0">
                <a:latin typeface="Calibri" panose="020F0502020204030204" charset="0"/>
                <a:ea typeface="宋体" panose="02010600030101010101" pitchFamily="2" charset="-122"/>
              </a:rPr>
              <a:t>前面说到的系统存在着两种输入，一个是数据包，另一个就是判定数据传输产生异常的条件了。</a:t>
            </a:r>
          </a:p>
          <a:p>
            <a:pPr indent="0"/>
            <a:r>
              <a:rPr lang="zh-CN" sz="1200" b="0">
                <a:latin typeface="Calibri" panose="020F0502020204030204" charset="0"/>
                <a:ea typeface="宋体" panose="02010600030101010101" pitchFamily="2" charset="-122"/>
              </a:rPr>
              <a:t>因为我们获取到的数据包当中只有时间、</a:t>
            </a:r>
            <a:r>
              <a:rPr lang="en-US" sz="1200" b="0">
                <a:latin typeface="Calibri" panose="020F0502020204030204" charset="0"/>
                <a:ea typeface="宋体" panose="02010600030101010101" pitchFamily="2" charset="-122"/>
                <a:cs typeface="Times New Roman" panose="02020603050405020304" charset="0"/>
              </a:rPr>
              <a:t>IP</a:t>
            </a:r>
            <a:r>
              <a:rPr lang="zh-CN" sz="1200" b="0">
                <a:latin typeface="Calibri" panose="020F0502020204030204" charset="0"/>
                <a:ea typeface="宋体" panose="02010600030101010101" pitchFamily="2" charset="-122"/>
              </a:rPr>
              <a:t>地址、端口、数据长度等几种信息，所有我们想要判定是否存在漏洞，一般智能从以下两方面来进行判定。</a:t>
            </a:r>
            <a:endParaRPr lang="zh-CN" sz="1200" b="0">
              <a:latin typeface="Calibri" panose="020F0502020204030204" charset="0"/>
              <a:ea typeface="宋体" panose="02010600030101010101" pitchFamily="2" charset="-122"/>
              <a:cs typeface="Times New Roman" panose="02020603050405020304" charset="0"/>
            </a:endParaRPr>
          </a:p>
          <a:p>
            <a:pPr indent="0"/>
            <a:r>
              <a:rPr lang="zh-CN" sz="1200" b="0">
                <a:latin typeface="Calibri" panose="020F0502020204030204" charset="0"/>
                <a:ea typeface="宋体" panose="02010600030101010101" pitchFamily="2" charset="-122"/>
                <a:cs typeface="Times New Roman" panose="02020603050405020304" charset="0"/>
              </a:rPr>
              <a:t>①根据流量的情况，如果单位时间内的流量传输较其他时间内的流量传输有巨大差别，此时也许主机之间的数据传输存在漏洞。</a:t>
            </a:r>
            <a:endParaRPr lang="en-US" sz="1200" b="0">
              <a:latin typeface="Calibri" panose="020F0502020204030204" charset="0"/>
              <a:ea typeface="宋体" panose="02010600030101010101" pitchFamily="2" charset="-122"/>
              <a:cs typeface="Times New Roman" panose="02020603050405020304" charset="0"/>
            </a:endParaRPr>
          </a:p>
          <a:p>
            <a:pPr indent="0"/>
            <a:r>
              <a:rPr lang="en-US" sz="1200" b="0">
                <a:latin typeface="Calibri" panose="020F0502020204030204" charset="0"/>
                <a:ea typeface="宋体" panose="02010600030101010101" pitchFamily="2" charset="-122"/>
                <a:cs typeface="Times New Roman" panose="02020603050405020304" charset="0"/>
              </a:rPr>
              <a:t>②</a:t>
            </a:r>
            <a:r>
              <a:rPr lang="en-US" sz="1200" b="0">
                <a:latin typeface="Calibri" panose="020F0502020204030204" charset="0"/>
                <a:ea typeface="宋体" panose="02010600030101010101" pitchFamily="2" charset="-122"/>
              </a:rPr>
              <a:t>CVE</a:t>
            </a:r>
            <a:r>
              <a:rPr lang="zh-CN" sz="1200" b="0">
                <a:latin typeface="Calibri" panose="020F0502020204030204" charset="0"/>
                <a:ea typeface="宋体" panose="02010600030101010101" pitchFamily="2" charset="-122"/>
              </a:rPr>
              <a:t>相当于是网络漏洞的字典，我们可以通过输入</a:t>
            </a:r>
            <a:r>
              <a:rPr lang="en-US" sz="1200" b="0">
                <a:latin typeface="Calibri" panose="020F0502020204030204" charset="0"/>
                <a:ea typeface="宋体" panose="02010600030101010101" pitchFamily="2" charset="-122"/>
              </a:rPr>
              <a:t>CVE</a:t>
            </a:r>
            <a:r>
              <a:rPr lang="zh-CN" sz="1200" b="0">
                <a:latin typeface="Calibri" panose="020F0502020204030204" charset="0"/>
                <a:ea typeface="宋体" panose="02010600030101010101" pitchFamily="2" charset="-122"/>
              </a:rPr>
              <a:t>当中的多种情况，然后分析数据是否存在漏洞。</a:t>
            </a:r>
            <a:endParaRPr lang="en-US" sz="1600" b="1">
              <a:latin typeface="Calibri Light" panose="020F0302020204030204" charset="0"/>
              <a:ea typeface="宋体" panose="02010600030101010101" pitchFamily="2" charset="-122"/>
              <a:cs typeface="Times New Roman" panose="02020603050405020304" charset="0"/>
            </a:endParaRPr>
          </a:p>
          <a:p>
            <a:pPr indent="0"/>
            <a:r>
              <a:rPr lang="en-US" sz="1600" b="1">
                <a:latin typeface="Calibri Light" panose="020F0302020204030204" charset="0"/>
                <a:ea typeface="宋体" panose="02010600030101010101" pitchFamily="2" charset="-122"/>
                <a:cs typeface="Times New Roman" panose="02020603050405020304" charset="0"/>
              </a:rPr>
              <a:t>4</a:t>
            </a:r>
            <a:r>
              <a:rPr lang="zh-CN" sz="1600" b="1">
                <a:ea typeface="宋体" panose="02010600030101010101" pitchFamily="2" charset="-122"/>
              </a:rPr>
              <a:t>、显示攻击图过程</a:t>
            </a:r>
            <a:endParaRPr lang="zh-CN" sz="1200" b="0">
              <a:ea typeface="宋体" panose="02010600030101010101" pitchFamily="2" charset="-122"/>
            </a:endParaRPr>
          </a:p>
          <a:p>
            <a:pPr indent="0"/>
            <a:r>
              <a:rPr lang="zh-CN" sz="1200" b="0">
                <a:ea typeface="宋体" panose="02010600030101010101" pitchFamily="2" charset="-122"/>
              </a:rPr>
              <a:t>显示攻击图过程，这是系统着重实现的目标，为了让用户更好的使用我们的网络攻击图系统，我们必须直观的将攻击图显示出来。</a:t>
            </a:r>
            <a:r>
              <a:rPr lang="zh-CN" sz="1200" b="0">
                <a:solidFill>
                  <a:srgbClr val="000000"/>
                </a:solidFill>
                <a:ea typeface="宋体" panose="02010600030101010101" pitchFamily="2" charset="-122"/>
              </a:rPr>
              <a:t>其中节点表示网络所处的状态，节点间的有向边表示网络状态间的转移关系。</a:t>
            </a:r>
            <a:endParaRPr lang="zh-CN" sz="1200" b="0">
              <a:ea typeface="宋体" panose="02010600030101010101" pitchFamily="2" charset="-122"/>
            </a:endParaRPr>
          </a:p>
          <a:p>
            <a:pPr indent="0"/>
            <a:r>
              <a:rPr lang="zh-CN" sz="1200" b="0">
                <a:ea typeface="宋体" panose="02010600030101010101" pitchFamily="2" charset="-122"/>
              </a:rPr>
              <a:t>这里初步的想法是使用</a:t>
            </a:r>
            <a:r>
              <a:rPr lang="zh-CN" sz="1200" b="0">
                <a:ea typeface="宋体" panose="02010600030101010101" pitchFamily="2" charset="-122"/>
                <a:cs typeface="Times New Roman" panose="02020603050405020304" charset="0"/>
              </a:rPr>
              <a:t>Neo4j进行可视化</a:t>
            </a:r>
            <a:endParaRPr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a1c38725-0e55-45c0-a4f1-2fd43812fdf0}"/>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8b39f97c-d272-42d0-b818-707237abe86d}"/>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a9c8352b-3559-42fa-9eab-6dc97684a60e}"/>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2dcf595d-4f41-47d1-bdec-690fd6807e4d}"/>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abfeae24-72fc-42b0-8079-0aea6b4ff6b4}"/>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830ff2a3-5b5c-4456-834c-3f47765be378}"/>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745fa918-8ce3-48d2-9685-9764fe98e163}"/>
</p:tagLst>
</file>

<file path=ppt/theme/theme1.xml><?xml version="1.0" encoding="utf-8"?>
<a:theme xmlns:a="http://schemas.openxmlformats.org/drawingml/2006/main" name="Office 主题​​">
  <a:themeElements>
    <a:clrScheme name="自定义 1">
      <a:dk1>
        <a:srgbClr val="000000"/>
      </a:dk1>
      <a:lt1>
        <a:srgbClr val="FFFFFF"/>
      </a:lt1>
      <a:dk2>
        <a:srgbClr val="768395"/>
      </a:dk2>
      <a:lt2>
        <a:srgbClr val="F0F0F0"/>
      </a:lt2>
      <a:accent1>
        <a:srgbClr val="004123"/>
      </a:accent1>
      <a:accent2>
        <a:srgbClr val="753315"/>
      </a:accent2>
      <a:accent3>
        <a:srgbClr val="992E24"/>
      </a:accent3>
      <a:accent4>
        <a:srgbClr val="087E8E"/>
      </a:accent4>
      <a:accent5>
        <a:srgbClr val="74787C"/>
      </a:accent5>
      <a:accent6>
        <a:srgbClr val="B2B2B2"/>
      </a:accent6>
      <a:hlink>
        <a:srgbClr val="4472C4"/>
      </a:hlink>
      <a:folHlink>
        <a:srgbClr val="BFBFBF"/>
      </a:folHlink>
    </a:clrScheme>
    <a:fontScheme name="cdpv2sw5">
      <a:majorFont>
        <a:latin typeface="Microsoft YaHei"/>
        <a:ea typeface="Microsoft YaHei"/>
        <a:cs typeface=""/>
      </a:majorFont>
      <a:minorFont>
        <a:latin typeface="Microsoft YaHe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自定义 1">
      <a:dk1>
        <a:srgbClr val="000000"/>
      </a:dk1>
      <a:lt1>
        <a:srgbClr val="FFFFFF"/>
      </a:lt1>
      <a:dk2>
        <a:srgbClr val="768395"/>
      </a:dk2>
      <a:lt2>
        <a:srgbClr val="F0F0F0"/>
      </a:lt2>
      <a:accent1>
        <a:srgbClr val="004123"/>
      </a:accent1>
      <a:accent2>
        <a:srgbClr val="753315"/>
      </a:accent2>
      <a:accent3>
        <a:srgbClr val="992E24"/>
      </a:accent3>
      <a:accent4>
        <a:srgbClr val="087E8E"/>
      </a:accent4>
      <a:accent5>
        <a:srgbClr val="74787C"/>
      </a:accent5>
      <a:accent6>
        <a:srgbClr val="B2B2B2"/>
      </a:accent6>
      <a:hlink>
        <a:srgbClr val="4472C4"/>
      </a:hlink>
      <a:folHlink>
        <a:srgbClr val="BFBFBF"/>
      </a:folHlink>
    </a:clrScheme>
    <a:fontScheme name="cdpv2sw5">
      <a:majorFont>
        <a:latin typeface="Microsoft YaHei"/>
        <a:ea typeface="Microsoft YaHei"/>
        <a:cs typeface=""/>
      </a:majorFont>
      <a:minorFont>
        <a:latin typeface="Microsoft YaHe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04123"/>
    </a:accent1>
    <a:accent2>
      <a:srgbClr val="753315"/>
    </a:accent2>
    <a:accent3>
      <a:srgbClr val="85010E"/>
    </a:accent3>
    <a:accent4>
      <a:srgbClr val="087E8E"/>
    </a:accent4>
    <a:accent5>
      <a:srgbClr val="74787C"/>
    </a:accent5>
    <a:accent6>
      <a:srgbClr val="B2B2B2"/>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19</TotalTime>
  <Words>856</Words>
  <Application>Microsoft Office PowerPoint</Application>
  <PresentationFormat>宽屏</PresentationFormat>
  <Paragraphs>228</Paragraphs>
  <Slides>17</Slides>
  <Notes>11</Notes>
  <HiddenSlides>0</HiddenSlides>
  <MMClips>0</MMClips>
  <ScaleCrop>false</ScaleCrop>
  <HeadingPairs>
    <vt:vector size="6" baseType="variant">
      <vt:variant>
        <vt:lpstr>已用的字体</vt:lpstr>
      </vt:variant>
      <vt:variant>
        <vt:i4>13</vt:i4>
      </vt:variant>
      <vt:variant>
        <vt:lpstr>主题</vt:lpstr>
      </vt:variant>
      <vt:variant>
        <vt:i4>4</vt:i4>
      </vt:variant>
      <vt:variant>
        <vt:lpstr>幻灯片标题</vt:lpstr>
      </vt:variant>
      <vt:variant>
        <vt:i4>17</vt:i4>
      </vt:variant>
    </vt:vector>
  </HeadingPairs>
  <TitlesOfParts>
    <vt:vector size="34" baseType="lpstr">
      <vt:lpstr>等线</vt:lpstr>
      <vt:lpstr>仿宋</vt:lpstr>
      <vt:lpstr>苹方 常规</vt:lpstr>
      <vt:lpstr>苹方 特粗</vt:lpstr>
      <vt:lpstr>宋体</vt:lpstr>
      <vt:lpstr>微软雅黑</vt:lpstr>
      <vt:lpstr>微软雅黑</vt:lpstr>
      <vt:lpstr>Arial</vt:lpstr>
      <vt:lpstr>Calibri</vt:lpstr>
      <vt:lpstr>Calibri Light</vt:lpstr>
      <vt:lpstr>Century Gothic</vt:lpstr>
      <vt:lpstr>Segoe UI</vt:lpstr>
      <vt:lpstr>Segoe UI Light</vt:lpstr>
      <vt:lpstr>Office 主题​​</vt:lpstr>
      <vt:lpstr>1_OfficePLUS</vt:lpstr>
      <vt:lpstr>2_OfficePLUS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xiahan</dc:creator>
  <cp:lastModifiedBy>WYF</cp:lastModifiedBy>
  <cp:revision>156</cp:revision>
  <dcterms:created xsi:type="dcterms:W3CDTF">2019-03-25T13:46:00Z</dcterms:created>
  <dcterms:modified xsi:type="dcterms:W3CDTF">2020-09-10T00:52:32Z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2019-04-12T02:26:17.8676918Z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bdb445c3-50e4-462a-b8bb-da21392c22a3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2052-11.1.0.9912</vt:lpwstr>
  </property>
</Properties>
</file>